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2"/>
  </p:notesMasterIdLst>
  <p:sldIdLst>
    <p:sldId id="256" r:id="rId2"/>
    <p:sldId id="257" r:id="rId3"/>
    <p:sldId id="363" r:id="rId4"/>
    <p:sldId id="280" r:id="rId5"/>
    <p:sldId id="382" r:id="rId6"/>
    <p:sldId id="258" r:id="rId7"/>
    <p:sldId id="259" r:id="rId8"/>
    <p:sldId id="391" r:id="rId9"/>
    <p:sldId id="392" r:id="rId10"/>
    <p:sldId id="260" r:id="rId11"/>
    <p:sldId id="393" r:id="rId12"/>
    <p:sldId id="364" r:id="rId13"/>
    <p:sldId id="394" r:id="rId14"/>
    <p:sldId id="395" r:id="rId15"/>
    <p:sldId id="261" r:id="rId16"/>
    <p:sldId id="396" r:id="rId17"/>
    <p:sldId id="262" r:id="rId18"/>
    <p:sldId id="397" r:id="rId19"/>
    <p:sldId id="398" r:id="rId20"/>
    <p:sldId id="399" r:id="rId21"/>
    <p:sldId id="400" r:id="rId22"/>
    <p:sldId id="263" r:id="rId23"/>
    <p:sldId id="266" r:id="rId24"/>
    <p:sldId id="267" r:id="rId25"/>
    <p:sldId id="401" r:id="rId26"/>
    <p:sldId id="402" r:id="rId27"/>
    <p:sldId id="383" r:id="rId28"/>
    <p:sldId id="365" r:id="rId29"/>
    <p:sldId id="403" r:id="rId30"/>
    <p:sldId id="404" r:id="rId31"/>
    <p:sldId id="405" r:id="rId32"/>
    <p:sldId id="406" r:id="rId33"/>
    <p:sldId id="407" r:id="rId34"/>
    <p:sldId id="408" r:id="rId35"/>
    <p:sldId id="409" r:id="rId36"/>
    <p:sldId id="366" r:id="rId37"/>
    <p:sldId id="367" r:id="rId38"/>
    <p:sldId id="360" r:id="rId39"/>
    <p:sldId id="361" r:id="rId40"/>
    <p:sldId id="368" r:id="rId41"/>
    <p:sldId id="369" r:id="rId42"/>
    <p:sldId id="370" r:id="rId43"/>
    <p:sldId id="371" r:id="rId44"/>
    <p:sldId id="372" r:id="rId45"/>
    <p:sldId id="373" r:id="rId46"/>
    <p:sldId id="410" r:id="rId47"/>
    <p:sldId id="384" r:id="rId48"/>
    <p:sldId id="374" r:id="rId49"/>
    <p:sldId id="413" r:id="rId50"/>
    <p:sldId id="375" r:id="rId51"/>
    <p:sldId id="414" r:id="rId52"/>
    <p:sldId id="415" r:id="rId53"/>
    <p:sldId id="376" r:id="rId54"/>
    <p:sldId id="385" r:id="rId55"/>
    <p:sldId id="377" r:id="rId56"/>
    <p:sldId id="411" r:id="rId57"/>
    <p:sldId id="378" r:id="rId58"/>
    <p:sldId id="379" r:id="rId59"/>
    <p:sldId id="380" r:id="rId60"/>
    <p:sldId id="412" r:id="rId61"/>
    <p:sldId id="381" r:id="rId62"/>
    <p:sldId id="386" r:id="rId63"/>
    <p:sldId id="388" r:id="rId64"/>
    <p:sldId id="387" r:id="rId65"/>
    <p:sldId id="362" r:id="rId66"/>
    <p:sldId id="264" r:id="rId67"/>
    <p:sldId id="389" r:id="rId68"/>
    <p:sldId id="416" r:id="rId69"/>
    <p:sldId id="390" r:id="rId70"/>
    <p:sldId id="268" r:id="rId7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3" roundtripDataSignature="AMtx7mhX/31T5mgHojv4o2tTAazTskdG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15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977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4118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1120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777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909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4118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087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4016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4118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259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087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9027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519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7325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227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965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4118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61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680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949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15"/>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15"/>
          <p:cNvPicPr preferRelativeResize="0"/>
          <p:nvPr/>
        </p:nvPicPr>
        <p:blipFill rotWithShape="1">
          <a:blip r:embed="rId2">
            <a:alphaModFix/>
          </a:blip>
          <a:srcRect/>
          <a:stretch/>
        </p:blipFill>
        <p:spPr>
          <a:xfrm>
            <a:off x="3292656" y="1191367"/>
            <a:ext cx="2558699" cy="81768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24"/>
          <p:cNvSpPr txBox="1">
            <a:spLocks noGrp="1"/>
          </p:cNvSpPr>
          <p:nvPr>
            <p:ph type="title"/>
          </p:nvPr>
        </p:nvSpPr>
        <p:spPr>
          <a:xfrm>
            <a:off x="628650" y="365129"/>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2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9" name="Google Shape;79;p24"/>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4"/>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25"/>
          <p:cNvSpPr txBox="1">
            <a:spLocks noGrp="1"/>
          </p:cNvSpPr>
          <p:nvPr>
            <p:ph type="title"/>
          </p:nvPr>
        </p:nvSpPr>
        <p:spPr>
          <a:xfrm rot="5400000">
            <a:off x="4623595"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5"/>
          <p:cNvSpPr txBox="1">
            <a:spLocks noGrp="1"/>
          </p:cNvSpPr>
          <p:nvPr>
            <p:ph type="body" idx="1"/>
          </p:nvPr>
        </p:nvSpPr>
        <p:spPr>
          <a:xfrm rot="5400000">
            <a:off x="623096"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25"/>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5"/>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5"/>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sp>
        <p:nvSpPr>
          <p:cNvPr id="23" name="Google Shape;23;p16"/>
          <p:cNvSpPr txBox="1">
            <a:spLocks noGrp="1"/>
          </p:cNvSpPr>
          <p:nvPr>
            <p:ph type="body" idx="1"/>
          </p:nvPr>
        </p:nvSpPr>
        <p:spPr>
          <a:xfrm>
            <a:off x="182837" y="992633"/>
            <a:ext cx="8811144" cy="518433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750"/>
              </a:spcBef>
              <a:spcAft>
                <a:spcPts val="0"/>
              </a:spcAft>
              <a:buClr>
                <a:schemeClr val="dk1"/>
              </a:buClr>
              <a:buSzPts val="3200"/>
              <a:buChar char="•"/>
              <a:defRPr sz="3200"/>
            </a:lvl1pPr>
            <a:lvl2pPr marL="914400" lvl="1" indent="-381000" algn="l">
              <a:lnSpc>
                <a:spcPct val="90000"/>
              </a:lnSpc>
              <a:spcBef>
                <a:spcPts val="375"/>
              </a:spcBef>
              <a:spcAft>
                <a:spcPts val="0"/>
              </a:spcAft>
              <a:buClr>
                <a:schemeClr val="dk1"/>
              </a:buClr>
              <a:buSzPts val="2400"/>
              <a:buChar char="•"/>
              <a:defRPr sz="2400"/>
            </a:lvl2pPr>
            <a:lvl3pPr marL="1371600" lvl="2" indent="-381000" algn="l">
              <a:lnSpc>
                <a:spcPct val="90000"/>
              </a:lnSpc>
              <a:spcBef>
                <a:spcPts val="375"/>
              </a:spcBef>
              <a:spcAft>
                <a:spcPts val="0"/>
              </a:spcAft>
              <a:buClr>
                <a:schemeClr val="dk1"/>
              </a:buClr>
              <a:buSzPts val="2400"/>
              <a:buChar char="•"/>
              <a:defRPr sz="2400"/>
            </a:lvl3pPr>
            <a:lvl4pPr marL="1828800" lvl="3" indent="-381000" algn="l">
              <a:lnSpc>
                <a:spcPct val="90000"/>
              </a:lnSpc>
              <a:spcBef>
                <a:spcPts val="375"/>
              </a:spcBef>
              <a:spcAft>
                <a:spcPts val="0"/>
              </a:spcAft>
              <a:buClr>
                <a:schemeClr val="dk1"/>
              </a:buClr>
              <a:buSzPts val="2400"/>
              <a:buChar char="•"/>
              <a:defRPr sz="2400"/>
            </a:lvl4pPr>
            <a:lvl5pPr marL="2286000" lvl="4" indent="-381000" algn="l">
              <a:lnSpc>
                <a:spcPct val="90000"/>
              </a:lnSpc>
              <a:spcBef>
                <a:spcPts val="375"/>
              </a:spcBef>
              <a:spcAft>
                <a:spcPts val="0"/>
              </a:spcAft>
              <a:buClr>
                <a:schemeClr val="dk1"/>
              </a:buClr>
              <a:buSzPts val="2400"/>
              <a:buChar char="•"/>
              <a:defRPr sz="24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grpSp>
        <p:nvGrpSpPr>
          <p:cNvPr id="27" name="Google Shape;27;p16"/>
          <p:cNvGrpSpPr/>
          <p:nvPr/>
        </p:nvGrpSpPr>
        <p:grpSpPr>
          <a:xfrm>
            <a:off x="75015" y="13439"/>
            <a:ext cx="8993981" cy="809625"/>
            <a:chOff x="86628" y="94906"/>
            <a:chExt cx="11993077" cy="809869"/>
          </a:xfrm>
        </p:grpSpPr>
        <p:pic>
          <p:nvPicPr>
            <p:cNvPr id="28" name="Google Shape;28;p16"/>
            <p:cNvPicPr preferRelativeResize="0"/>
            <p:nvPr/>
          </p:nvPicPr>
          <p:blipFill rotWithShape="1">
            <a:blip r:embed="rId2">
              <a:alphaModFix/>
            </a:blip>
            <a:srcRect/>
            <a:stretch/>
          </p:blipFill>
          <p:spPr>
            <a:xfrm>
              <a:off x="9281475" y="94906"/>
              <a:ext cx="2711602" cy="650049"/>
            </a:xfrm>
            <a:prstGeom prst="rect">
              <a:avLst/>
            </a:prstGeom>
            <a:noFill/>
            <a:ln>
              <a:noFill/>
            </a:ln>
          </p:spPr>
        </p:pic>
        <p:cxnSp>
          <p:nvCxnSpPr>
            <p:cNvPr id="29" name="Google Shape;29;p16"/>
            <p:cNvCxnSpPr/>
            <p:nvPr/>
          </p:nvCxnSpPr>
          <p:spPr>
            <a:xfrm>
              <a:off x="86628" y="884132"/>
              <a:ext cx="11993077" cy="20643"/>
            </a:xfrm>
            <a:prstGeom prst="straightConnector1">
              <a:avLst/>
            </a:prstGeom>
            <a:noFill/>
            <a:ln w="9525" cap="flat" cmpd="sng">
              <a:solidFill>
                <a:srgbClr val="E4948A"/>
              </a:solidFill>
              <a:prstDash val="solid"/>
              <a:miter lim="800000"/>
              <a:headEnd type="none" w="sm" len="sm"/>
              <a:tailEnd type="none" w="sm" len="sm"/>
            </a:ln>
          </p:spPr>
        </p:cxnSp>
      </p:grpSp>
      <p:sp>
        <p:nvSpPr>
          <p:cNvPr id="30" name="Google Shape;30;p16"/>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Calibri"/>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623888" y="170974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623888" y="458947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4" name="Google Shape;34;p17"/>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628650" y="365129"/>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18"/>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629841" y="365129"/>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7" name="Google Shape;47;p19"/>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9" name="Google Shape;49;p19"/>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628650" y="365129"/>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21"/>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1"/>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2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2"/>
          <p:cNvSpPr txBox="1">
            <a:spLocks noGrp="1"/>
          </p:cNvSpPr>
          <p:nvPr>
            <p:ph type="body" idx="1"/>
          </p:nvPr>
        </p:nvSpPr>
        <p:spPr>
          <a:xfrm>
            <a:off x="3887391" y="987436"/>
            <a:ext cx="4629150"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5" name="Google Shape;65;p22"/>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6" name="Google Shape;66;p22"/>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2"/>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2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3"/>
          <p:cNvSpPr>
            <a:spLocks noGrp="1"/>
          </p:cNvSpPr>
          <p:nvPr>
            <p:ph type="pic" idx="2"/>
          </p:nvPr>
        </p:nvSpPr>
        <p:spPr>
          <a:xfrm>
            <a:off x="3887391" y="987436"/>
            <a:ext cx="4629150" cy="4873625"/>
          </a:xfrm>
          <a:prstGeom prst="rect">
            <a:avLst/>
          </a:prstGeom>
          <a:noFill/>
          <a:ln>
            <a:noFill/>
          </a:ln>
        </p:spPr>
      </p:sp>
      <p:sp>
        <p:nvSpPr>
          <p:cNvPr id="72" name="Google Shape;72;p2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3" name="Google Shape;73;p23"/>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3"/>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3"/>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28650" y="365129"/>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28650" y="635636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925005" y="2590875"/>
            <a:ext cx="7874221" cy="838125"/>
          </a:xfrm>
          <a:prstGeom prst="rect">
            <a:avLst/>
          </a:prstGeom>
          <a:noFill/>
          <a:ln>
            <a:noFill/>
          </a:ln>
        </p:spPr>
        <p:txBody>
          <a:bodyPr spcFirstLastPara="1" wrap="square" lIns="91425" tIns="45700" rIns="91425" bIns="45700" anchor="b" anchorCtr="0">
            <a:normAutofit/>
          </a:bodyPr>
          <a:lstStyle/>
          <a:p>
            <a:pPr marR="0" algn="ctr" rtl="0"/>
            <a:r>
              <a:rPr lang="en-US" sz="2800" b="1" i="0" u="none" strike="noStrike" baseline="0" dirty="0">
                <a:solidFill>
                  <a:srgbClr val="C00000"/>
                </a:solidFill>
                <a:latin typeface="Times New Roman" panose="02020603050405020304" pitchFamily="18" charset="0"/>
              </a:rPr>
              <a:t>NextGenCart: Shopping Made Smart and Simple</a:t>
            </a:r>
          </a:p>
        </p:txBody>
      </p:sp>
      <p:sp>
        <p:nvSpPr>
          <p:cNvPr id="93" name="Google Shape;93;p1"/>
          <p:cNvSpPr txBox="1">
            <a:spLocks noGrp="1"/>
          </p:cNvSpPr>
          <p:nvPr>
            <p:ph type="subTitle" idx="1"/>
          </p:nvPr>
        </p:nvSpPr>
        <p:spPr>
          <a:xfrm>
            <a:off x="925005" y="3649279"/>
            <a:ext cx="7293990" cy="2506531"/>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750"/>
              </a:spcBef>
              <a:spcAft>
                <a:spcPts val="0"/>
              </a:spcAft>
              <a:buClr>
                <a:srgbClr val="FF0000"/>
              </a:buClr>
              <a:buSzPts val="1800"/>
              <a:buNone/>
            </a:pPr>
            <a:endParaRPr b="1" i="1" dirty="0">
              <a:solidFill>
                <a:srgbClr val="2F5496"/>
              </a:solidFill>
            </a:endParaRPr>
          </a:p>
          <a:p>
            <a:pPr marL="0" lvl="0" indent="0" algn="ctr" rtl="0">
              <a:lnSpc>
                <a:spcPct val="90000"/>
              </a:lnSpc>
              <a:spcBef>
                <a:spcPts val="750"/>
              </a:spcBef>
              <a:spcAft>
                <a:spcPts val="0"/>
              </a:spcAft>
              <a:buClr>
                <a:srgbClr val="2F5496"/>
              </a:buClr>
              <a:buSzPts val="1800"/>
              <a:buNone/>
            </a:pPr>
            <a:r>
              <a:rPr lang="en-IN" i="1" dirty="0">
                <a:solidFill>
                  <a:srgbClr val="2F5496"/>
                </a:solidFill>
              </a:rPr>
              <a:t>Team Number </a:t>
            </a:r>
            <a:r>
              <a:rPr lang="en-IN" b="1" i="1" dirty="0">
                <a:solidFill>
                  <a:srgbClr val="0070C0"/>
                </a:solidFill>
              </a:rPr>
              <a:t>10</a:t>
            </a:r>
            <a:endParaRPr lang="en-IN" i="1" dirty="0">
              <a:solidFill>
                <a:srgbClr val="0070C0"/>
              </a:solidFill>
            </a:endParaRPr>
          </a:p>
          <a:p>
            <a:pPr marL="0" lvl="0" indent="0" algn="ctr" rtl="0">
              <a:lnSpc>
                <a:spcPct val="90000"/>
              </a:lnSpc>
              <a:spcBef>
                <a:spcPts val="750"/>
              </a:spcBef>
              <a:spcAft>
                <a:spcPts val="0"/>
              </a:spcAft>
              <a:buClr>
                <a:srgbClr val="FF0000"/>
              </a:buClr>
              <a:buSzPts val="1800"/>
              <a:buNone/>
            </a:pPr>
            <a:r>
              <a:rPr lang="en-IN" b="1" i="1" dirty="0">
                <a:solidFill>
                  <a:srgbClr val="FF0000"/>
                </a:solidFill>
              </a:rPr>
              <a:t>Shrinidhi Mudhole	                   01FE22BAR015</a:t>
            </a:r>
            <a:endParaRPr lang="en-IN" i="1" dirty="0"/>
          </a:p>
          <a:p>
            <a:pPr marL="0" lvl="0" indent="0" algn="ctr" rtl="0">
              <a:lnSpc>
                <a:spcPct val="90000"/>
              </a:lnSpc>
              <a:spcBef>
                <a:spcPts val="750"/>
              </a:spcBef>
              <a:spcAft>
                <a:spcPts val="0"/>
              </a:spcAft>
              <a:buClr>
                <a:srgbClr val="FF0000"/>
              </a:buClr>
              <a:buSzPts val="1800"/>
              <a:buNone/>
            </a:pPr>
            <a:r>
              <a:rPr lang="en-IN" b="1" i="1" dirty="0">
                <a:solidFill>
                  <a:srgbClr val="FF0000"/>
                </a:solidFill>
              </a:rPr>
              <a:t>Nandeesh B Tuppad                 01FE22BAR020</a:t>
            </a:r>
            <a:endParaRPr lang="en-IN" i="1" dirty="0"/>
          </a:p>
          <a:p>
            <a:pPr marL="0" lvl="0" indent="0" algn="ctr" rtl="0">
              <a:lnSpc>
                <a:spcPct val="90000"/>
              </a:lnSpc>
              <a:spcBef>
                <a:spcPts val="750"/>
              </a:spcBef>
              <a:spcAft>
                <a:spcPts val="0"/>
              </a:spcAft>
              <a:buClr>
                <a:srgbClr val="FF0000"/>
              </a:buClr>
              <a:buSzPts val="1800"/>
              <a:buNone/>
            </a:pPr>
            <a:r>
              <a:rPr lang="en-IN" b="1" i="1" dirty="0">
                <a:solidFill>
                  <a:srgbClr val="FF0000"/>
                </a:solidFill>
              </a:rPr>
              <a:t>Vijay Totakar          	                  01FE22BAR023</a:t>
            </a:r>
            <a:endParaRPr lang="en-IN" i="1" dirty="0"/>
          </a:p>
          <a:p>
            <a:pPr marL="0" lvl="0" indent="0" algn="ctr" rtl="0">
              <a:lnSpc>
                <a:spcPct val="90000"/>
              </a:lnSpc>
              <a:spcBef>
                <a:spcPts val="750"/>
              </a:spcBef>
              <a:spcAft>
                <a:spcPts val="0"/>
              </a:spcAft>
              <a:buClr>
                <a:srgbClr val="FF0000"/>
              </a:buClr>
              <a:buSzPts val="1800"/>
              <a:buNone/>
            </a:pPr>
            <a:r>
              <a:rPr lang="en-IN" b="1" i="1" dirty="0">
                <a:solidFill>
                  <a:srgbClr val="FF0000"/>
                </a:solidFill>
              </a:rPr>
              <a:t>Shwetha S Halepujari              01FE22BAR042</a:t>
            </a:r>
            <a:endParaRPr lang="en-IN" i="1" dirty="0"/>
          </a:p>
          <a:p>
            <a:pPr marL="0" indent="0">
              <a:buClr>
                <a:srgbClr val="FF0000"/>
              </a:buClr>
            </a:pPr>
            <a:r>
              <a:rPr lang="en-IN" b="1" i="1" dirty="0">
                <a:solidFill>
                  <a:srgbClr val="FF0000"/>
                </a:solidFill>
              </a:rPr>
              <a:t>Koushik	                                    01FE23BAR413</a:t>
            </a:r>
            <a:endParaRPr lang="en-IN" i="1" dirty="0"/>
          </a:p>
          <a:p>
            <a:pPr marL="0" lvl="0" indent="0" algn="ctr" rtl="0">
              <a:lnSpc>
                <a:spcPct val="90000"/>
              </a:lnSpc>
              <a:spcBef>
                <a:spcPts val="750"/>
              </a:spcBef>
              <a:spcAft>
                <a:spcPts val="0"/>
              </a:spcAft>
              <a:buClr>
                <a:srgbClr val="FF0000"/>
              </a:buClr>
              <a:buSzPts val="1800"/>
              <a:buNone/>
            </a:pPr>
            <a:endParaRPr i="1" dirty="0"/>
          </a:p>
        </p:txBody>
      </p:sp>
      <p:sp>
        <p:nvSpPr>
          <p:cNvPr id="95" name="Google Shape;95;p1"/>
          <p:cNvSpPr txBox="1">
            <a:spLocks noGrp="1"/>
          </p:cNvSpPr>
          <p:nvPr>
            <p:ph type="ftr" idx="11"/>
          </p:nvPr>
        </p:nvSpPr>
        <p:spPr>
          <a:xfrm>
            <a:off x="3028950" y="6376090"/>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endParaRPr dirty="0"/>
          </a:p>
        </p:txBody>
      </p:sp>
      <p:sp>
        <p:nvSpPr>
          <p:cNvPr id="96" name="Google Shape;96;p1"/>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5"/>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Literature survey/review</a:t>
            </a:r>
          </a:p>
        </p:txBody>
      </p:sp>
      <p:sp>
        <p:nvSpPr>
          <p:cNvPr id="131" name="Google Shape;131;p5"/>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32" name="Google Shape;132;p5"/>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a:t>
            </a:fld>
            <a:endParaRPr/>
          </a:p>
        </p:txBody>
      </p:sp>
      <p:pic>
        <p:nvPicPr>
          <p:cNvPr id="2" name="Picture 1">
            <a:extLst>
              <a:ext uri="{FF2B5EF4-FFF2-40B4-BE49-F238E27FC236}">
                <a16:creationId xmlns:a16="http://schemas.microsoft.com/office/drawing/2014/main" id="{DCA5F657-018F-5CDA-B326-911F3E8924F6}"/>
              </a:ext>
            </a:extLst>
          </p:cNvPr>
          <p:cNvPicPr>
            <a:picLocks noChangeAspect="1"/>
          </p:cNvPicPr>
          <p:nvPr/>
        </p:nvPicPr>
        <p:blipFill>
          <a:blip r:embed="rId3"/>
          <a:stretch>
            <a:fillRect/>
          </a:stretch>
        </p:blipFill>
        <p:spPr>
          <a:xfrm>
            <a:off x="150020" y="869430"/>
            <a:ext cx="8824609" cy="562131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72A8F9-19C7-0042-3C65-21A31C8805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11</a:t>
            </a:fld>
            <a:endParaRPr lang="en-IN"/>
          </a:p>
        </p:txBody>
      </p:sp>
      <p:sp>
        <p:nvSpPr>
          <p:cNvPr id="4" name="Title 3">
            <a:extLst>
              <a:ext uri="{FF2B5EF4-FFF2-40B4-BE49-F238E27FC236}">
                <a16:creationId xmlns:a16="http://schemas.microsoft.com/office/drawing/2014/main" id="{224B13CA-483A-47F6-6CFD-D3D82ED493CF}"/>
              </a:ext>
            </a:extLst>
          </p:cNvPr>
          <p:cNvSpPr>
            <a:spLocks noGrp="1"/>
          </p:cNvSpPr>
          <p:nvPr>
            <p:ph type="title"/>
          </p:nvPr>
        </p:nvSpPr>
        <p:spPr/>
        <p:txBody>
          <a:bodyPr/>
          <a:lstStyle/>
          <a:p>
            <a:r>
              <a:rPr lang="en-US" sz="3600" i="1" dirty="0">
                <a:solidFill>
                  <a:srgbClr val="C00000"/>
                </a:solidFill>
              </a:rPr>
              <a:t>Literature survey/review</a:t>
            </a:r>
            <a:endParaRPr lang="en-IN" sz="3600" dirty="0"/>
          </a:p>
        </p:txBody>
      </p:sp>
      <p:pic>
        <p:nvPicPr>
          <p:cNvPr id="5" name="Picture 4">
            <a:extLst>
              <a:ext uri="{FF2B5EF4-FFF2-40B4-BE49-F238E27FC236}">
                <a16:creationId xmlns:a16="http://schemas.microsoft.com/office/drawing/2014/main" id="{50DF4AE1-2277-FFD4-A9AA-D6F9FDB500D2}"/>
              </a:ext>
            </a:extLst>
          </p:cNvPr>
          <p:cNvPicPr>
            <a:picLocks noChangeAspect="1"/>
          </p:cNvPicPr>
          <p:nvPr/>
        </p:nvPicPr>
        <p:blipFill>
          <a:blip r:embed="rId2"/>
          <a:stretch>
            <a:fillRect/>
          </a:stretch>
        </p:blipFill>
        <p:spPr>
          <a:xfrm>
            <a:off x="150020" y="1014204"/>
            <a:ext cx="8844078" cy="4487186"/>
          </a:xfrm>
          <a:prstGeom prst="rect">
            <a:avLst/>
          </a:prstGeom>
        </p:spPr>
      </p:pic>
    </p:spTree>
    <p:extLst>
      <p:ext uri="{BB962C8B-B14F-4D97-AF65-F5344CB8AC3E}">
        <p14:creationId xmlns:p14="http://schemas.microsoft.com/office/powerpoint/2010/main" val="154328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9"/>
          <p:cNvSpPr txBox="1">
            <a:spLocks noGrp="1"/>
          </p:cNvSpPr>
          <p:nvPr>
            <p:ph type="body" idx="1"/>
          </p:nvPr>
        </p:nvSpPr>
        <p:spPr>
          <a:xfrm>
            <a:off x="182837" y="992633"/>
            <a:ext cx="8811144" cy="518433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000" u="sng" kern="100" dirty="0">
                <a:effectLst/>
                <a:latin typeface="Times New Roman" panose="02020603050405020304" pitchFamily="18" charset="0"/>
                <a:ea typeface="Calibri" panose="020F0502020204030204" pitchFamily="34" charset="0"/>
                <a:cs typeface="Times New Roman" panose="02020603050405020304" pitchFamily="18" charset="0"/>
              </a:rPr>
              <a:t>Question 1</a:t>
            </a:r>
            <a:r>
              <a:rPr lang="en-US" sz="2000" dirty="0">
                <a:latin typeface="Times New Roman" panose="02020603050405020304" pitchFamily="18" charset="0"/>
                <a:cs typeface="Times New Roman" panose="02020603050405020304" pitchFamily="18" charset="0"/>
              </a:rPr>
              <a:t>: What specific features do you believe are most important for the Smart Shopping Cart?</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   Ans : Key features include automatic item tracking, real-time billing, obstacle avoidance, user-friendly interface.</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u="sng" kern="100" dirty="0">
                <a:effectLst/>
                <a:latin typeface="Times New Roman" panose="02020603050405020304" pitchFamily="18" charset="0"/>
                <a:ea typeface="Calibri" panose="020F0502020204030204" pitchFamily="34" charset="0"/>
                <a:cs typeface="Times New Roman" panose="02020603050405020304" pitchFamily="18" charset="0"/>
              </a:rPr>
              <a:t>Question 2: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Would a smart cart that follows you and reduces physical strain enhance your shopping experience?</a:t>
            </a:r>
          </a:p>
          <a:p>
            <a:pPr marL="0" lvl="0" indent="0" algn="l" rtl="0">
              <a:lnSpc>
                <a:spcPct val="90000"/>
              </a:lnSpc>
              <a:spcBef>
                <a:spcPts val="0"/>
              </a:spcBef>
              <a:spcAft>
                <a:spcPts val="0"/>
              </a:spcAft>
              <a:buClr>
                <a:schemeClr val="dk1"/>
              </a:buClr>
              <a:buSzPts val="2800"/>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Answer: Yes, it would make shopping easier by reducing the need to push a heavy cart, making it more comfortable for longer shopping trips.</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u="sng" kern="100" dirty="0">
                <a:effectLst/>
                <a:latin typeface="Times New Roman" panose="02020603050405020304" pitchFamily="18" charset="0"/>
                <a:ea typeface="Calibri" panose="020F0502020204030204" pitchFamily="34" charset="0"/>
                <a:cs typeface="Times New Roman" panose="02020603050405020304" pitchFamily="18" charset="0"/>
              </a:rPr>
              <a:t>Question 3: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How important is it for the cart to stop automatically if something unexpected happens?</a:t>
            </a:r>
          </a:p>
          <a:p>
            <a:pPr marL="0" lvl="0" indent="0" algn="l" rtl="0">
              <a:lnSpc>
                <a:spcPct val="90000"/>
              </a:lnSpc>
              <a:spcBef>
                <a:spcPts val="0"/>
              </a:spcBef>
              <a:spcAft>
                <a:spcPts val="0"/>
              </a:spcAft>
              <a:buClr>
                <a:schemeClr val="dk1"/>
              </a:buClr>
              <a:buSzPts val="2800"/>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Answer: Very important; safety is a top priority, especially in crowded spaces.</a:t>
            </a:r>
            <a:endParaRPr lang="en-US" sz="2000" dirty="0">
              <a:latin typeface="Times New Roman" panose="02020603050405020304" pitchFamily="18" charset="0"/>
              <a:cs typeface="Times New Roman" panose="02020603050405020304" pitchFamily="18" charset="0"/>
            </a:endParaRPr>
          </a:p>
        </p:txBody>
      </p:sp>
      <p:sp>
        <p:nvSpPr>
          <p:cNvPr id="165" name="Google Shape;165;p9"/>
          <p:cNvSpPr txBox="1">
            <a:spLocks noGrp="1"/>
          </p:cNvSpPr>
          <p:nvPr>
            <p:ph type="title"/>
          </p:nvPr>
        </p:nvSpPr>
        <p:spPr>
          <a:xfrm>
            <a:off x="78101" y="115305"/>
            <a:ext cx="7886700"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Questionnaire for stakeholders</a:t>
            </a: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644C2E-75FC-08CE-57EB-EFADE7992D25}"/>
              </a:ext>
            </a:extLst>
          </p:cNvPr>
          <p:cNvSpPr>
            <a:spLocks noGrp="1"/>
          </p:cNvSpPr>
          <p:nvPr>
            <p:ph type="body" idx="1"/>
          </p:nvPr>
        </p:nvSpPr>
        <p:spPr/>
        <p:txBody>
          <a:bodyPr>
            <a:noAutofit/>
          </a:bodyPr>
          <a:lstStyle/>
          <a:p>
            <a:pPr marL="0" lvl="0" indent="0" algn="l" rtl="0">
              <a:lnSpc>
                <a:spcPct val="90000"/>
              </a:lnSpc>
              <a:spcBef>
                <a:spcPts val="0"/>
              </a:spcBef>
              <a:spcAft>
                <a:spcPts val="0"/>
              </a:spcAft>
              <a:buClr>
                <a:schemeClr val="dk1"/>
              </a:buClr>
              <a:buSzPts val="2800"/>
              <a:buNone/>
            </a:pPr>
            <a:r>
              <a:rPr lang="en-US" sz="2000" u="sng" kern="100" dirty="0">
                <a:effectLst/>
                <a:latin typeface="Times New Roman" panose="02020603050405020304" pitchFamily="18" charset="0"/>
                <a:ea typeface="Calibri" panose="020F0502020204030204" pitchFamily="34" charset="0"/>
                <a:cs typeface="Times New Roman" panose="02020603050405020304" pitchFamily="18" charset="0"/>
              </a:rPr>
              <a:t>Question 4</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How do you feel about automated billing systems, which reduce waiting times at checkout?</a:t>
            </a:r>
          </a:p>
          <a:p>
            <a:pPr marL="0" lvl="0" indent="0" algn="l" rtl="0">
              <a:lnSpc>
                <a:spcPct val="90000"/>
              </a:lnSpc>
              <a:spcBef>
                <a:spcPts val="0"/>
              </a:spcBef>
              <a:spcAft>
                <a:spcPts val="0"/>
              </a:spcAft>
              <a:buClr>
                <a:schemeClr val="dk1"/>
              </a:buClr>
              <a:buSzPts val="2800"/>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Answer: That would be highly convenient, especially avoiding long queues.</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rtl="0">
              <a:lnSpc>
                <a:spcPct val="90000"/>
              </a:lnSpc>
              <a:spcBef>
                <a:spcPts val="0"/>
              </a:spcBef>
              <a:spcAft>
                <a:spcPts val="0"/>
              </a:spcAft>
              <a:buClr>
                <a:schemeClr val="dk1"/>
              </a:buClr>
              <a:buSzPts val="2800"/>
              <a:buNone/>
            </a:pPr>
            <a:r>
              <a:rPr lang="en-US" sz="2000" u="sng" kern="100" dirty="0">
                <a:effectLst/>
                <a:latin typeface="Times New Roman" panose="02020603050405020304" pitchFamily="18" charset="0"/>
                <a:ea typeface="Calibri" panose="020F0502020204030204" pitchFamily="34" charset="0"/>
                <a:cs typeface="Times New Roman" panose="02020603050405020304" pitchFamily="18" charset="0"/>
              </a:rPr>
              <a:t>Question 5: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How would a smart shopping cart change the way you assist customers?</a:t>
            </a:r>
          </a:p>
          <a:p>
            <a:pPr marL="0" lvl="0" indent="0" algn="l" rtl="0">
              <a:lnSpc>
                <a:spcPct val="90000"/>
              </a:lnSpc>
              <a:spcBef>
                <a:spcPts val="0"/>
              </a:spcBef>
              <a:spcAft>
                <a:spcPts val="0"/>
              </a:spcAft>
              <a:buClr>
                <a:schemeClr val="dk1"/>
              </a:buClr>
              <a:buSzPts val="2800"/>
              <a:buNone/>
            </a:pPr>
            <a:endParaRPr lang="en-US" sz="2000" u="sng" kern="100" dirty="0">
              <a:latin typeface="Times New Roman" panose="02020603050405020304" pitchFamily="18" charset="0"/>
              <a:ea typeface="Calibri" panose="020F0502020204030204" pitchFamily="34" charset="0"/>
              <a:cs typeface="Times New Roman" panose="02020603050405020304" pitchFamily="18" charset="0"/>
            </a:endParaRPr>
          </a:p>
          <a:p>
            <a:pPr marL="0" lvl="0" indent="0" rtl="0">
              <a:lnSpc>
                <a:spcPct val="90000"/>
              </a:lnSpc>
              <a:spcBef>
                <a:spcPts val="0"/>
              </a:spcBef>
              <a:spcAft>
                <a:spcPts val="0"/>
              </a:spcAft>
              <a:buClr>
                <a:schemeClr val="dk1"/>
              </a:buClr>
              <a:buSzPts val="2800"/>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Answer: It would reduce the need for manual assistance, allowing me to focus on other tasks.</a:t>
            </a:r>
          </a:p>
          <a:p>
            <a:pPr marL="0" lvl="0" indent="0"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u="sng" kern="100" dirty="0">
                <a:effectLst/>
                <a:latin typeface="Times New Roman" panose="02020603050405020304" pitchFamily="18" charset="0"/>
                <a:ea typeface="Calibri" panose="020F0502020204030204" pitchFamily="34" charset="0"/>
                <a:cs typeface="Times New Roman" panose="02020603050405020304" pitchFamily="18" charset="0"/>
              </a:rPr>
              <a:t>Question 6: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Do you expect the carts to reduce waiting times at checkout?</a:t>
            </a:r>
          </a:p>
          <a:p>
            <a:pPr marL="0" lvl="0" indent="0" algn="l" rtl="0">
              <a:lnSpc>
                <a:spcPct val="90000"/>
              </a:lnSpc>
              <a:spcBef>
                <a:spcPts val="0"/>
              </a:spcBef>
              <a:spcAft>
                <a:spcPts val="0"/>
              </a:spcAft>
              <a:buClr>
                <a:schemeClr val="dk1"/>
              </a:buClr>
              <a:buSzPts val="2800"/>
              <a:buNone/>
            </a:pPr>
            <a:endParaRPr lang="en-US" sz="2000" u="sng" kern="100" dirty="0">
              <a:latin typeface="Times New Roman" panose="02020603050405020304" pitchFamily="18" charset="0"/>
              <a:ea typeface="Calibri" panose="020F0502020204030204" pitchFamily="34" charset="0"/>
              <a:cs typeface="Times New Roman" panose="02020603050405020304" pitchFamily="18" charset="0"/>
            </a:endParaRPr>
          </a:p>
          <a:p>
            <a:pPr marL="0" lvl="0" indent="0" rtl="0">
              <a:lnSpc>
                <a:spcPct val="90000"/>
              </a:lnSpc>
              <a:spcBef>
                <a:spcPts val="0"/>
              </a:spcBef>
              <a:spcAft>
                <a:spcPts val="0"/>
              </a:spcAft>
              <a:buClr>
                <a:schemeClr val="dk1"/>
              </a:buClr>
              <a:buSzPts val="2800"/>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Answer: Definitely, automated billing could significantly reduce checkout lines.</a:t>
            </a:r>
          </a:p>
          <a:p>
            <a:pPr marL="0" lvl="0" indent="0" rtl="0">
              <a:lnSpc>
                <a:spcPct val="90000"/>
              </a:lnSpc>
              <a:spcBef>
                <a:spcPts val="0"/>
              </a:spcBef>
              <a:spcAft>
                <a:spcPts val="0"/>
              </a:spcAft>
              <a:buClr>
                <a:schemeClr val="dk1"/>
              </a:buClr>
              <a:buSzPts val="2800"/>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L="0" lvl="0" indent="0" rtl="0">
              <a:lnSpc>
                <a:spcPct val="90000"/>
              </a:lnSpc>
              <a:spcBef>
                <a:spcPts val="0"/>
              </a:spcBef>
              <a:spcAft>
                <a:spcPts val="0"/>
              </a:spcAft>
              <a:buClr>
                <a:schemeClr val="dk1"/>
              </a:buClr>
              <a:buSzPts val="2800"/>
              <a:buNone/>
            </a:pPr>
            <a:r>
              <a:rPr lang="en-US" sz="2000" u="sng" kern="100" dirty="0">
                <a:effectLst/>
                <a:latin typeface="Times New Roman" panose="02020603050405020304" pitchFamily="18" charset="0"/>
                <a:ea typeface="Calibri" panose="020F0502020204030204" pitchFamily="34" charset="0"/>
                <a:cs typeface="Times New Roman" panose="02020603050405020304" pitchFamily="18" charset="0"/>
              </a:rPr>
              <a:t>Question 7: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Do you think this technology could make your shopping experience faster and more enjoyable?</a:t>
            </a:r>
          </a:p>
          <a:p>
            <a:pPr marL="0" lvl="0" indent="0" rtl="0">
              <a:lnSpc>
                <a:spcPct val="90000"/>
              </a:lnSpc>
              <a:spcBef>
                <a:spcPts val="0"/>
              </a:spcBef>
              <a:spcAft>
                <a:spcPts val="0"/>
              </a:spcAft>
              <a:buClr>
                <a:schemeClr val="dk1"/>
              </a:buClr>
              <a:buSzPts val="2800"/>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L="0" lvl="0" indent="0" rtl="0">
              <a:lnSpc>
                <a:spcPct val="90000"/>
              </a:lnSpc>
              <a:spcBef>
                <a:spcPts val="0"/>
              </a:spcBef>
              <a:spcAft>
                <a:spcPts val="0"/>
              </a:spcAft>
              <a:buClr>
                <a:schemeClr val="dk1"/>
              </a:buClr>
              <a:buSzPts val="2800"/>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Answer: Absolutely, especially with less physical strain and shorter checkout processes</a:t>
            </a:r>
            <a:endParaRPr lang="en-IN" sz="2000" dirty="0"/>
          </a:p>
        </p:txBody>
      </p:sp>
      <p:sp>
        <p:nvSpPr>
          <p:cNvPr id="3" name="Slide Number Placeholder 2">
            <a:extLst>
              <a:ext uri="{FF2B5EF4-FFF2-40B4-BE49-F238E27FC236}">
                <a16:creationId xmlns:a16="http://schemas.microsoft.com/office/drawing/2014/main" id="{44C4C188-35AB-77B8-FD65-8C3612B28A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13</a:t>
            </a:fld>
            <a:endParaRPr lang="en-IN"/>
          </a:p>
        </p:txBody>
      </p:sp>
      <p:sp>
        <p:nvSpPr>
          <p:cNvPr id="4" name="Title 3">
            <a:extLst>
              <a:ext uri="{FF2B5EF4-FFF2-40B4-BE49-F238E27FC236}">
                <a16:creationId xmlns:a16="http://schemas.microsoft.com/office/drawing/2014/main" id="{70EC4BBE-5BFF-1AE3-D2BC-B3298538FF88}"/>
              </a:ext>
            </a:extLst>
          </p:cNvPr>
          <p:cNvSpPr>
            <a:spLocks noGrp="1"/>
          </p:cNvSpPr>
          <p:nvPr>
            <p:ph type="title"/>
          </p:nvPr>
        </p:nvSpPr>
        <p:spPr/>
        <p:txBody>
          <a:bodyPr/>
          <a:lstStyle/>
          <a:p>
            <a:r>
              <a:rPr lang="en-US" sz="3600" i="1" dirty="0">
                <a:solidFill>
                  <a:srgbClr val="C00000"/>
                </a:solidFill>
              </a:rPr>
              <a:t>Questionnaire for stakeholders</a:t>
            </a:r>
            <a:endParaRPr lang="en-IN" sz="3600" dirty="0"/>
          </a:p>
        </p:txBody>
      </p:sp>
    </p:spTree>
    <p:extLst>
      <p:ext uri="{BB962C8B-B14F-4D97-AF65-F5344CB8AC3E}">
        <p14:creationId xmlns:p14="http://schemas.microsoft.com/office/powerpoint/2010/main" val="358238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AE2BA-DFFF-0FCC-CF68-97914DC44FE2}"/>
              </a:ext>
            </a:extLst>
          </p:cNvPr>
          <p:cNvSpPr>
            <a:spLocks noGrp="1"/>
          </p:cNvSpPr>
          <p:nvPr>
            <p:ph type="body" idx="1"/>
          </p:nvPr>
        </p:nvSpPr>
        <p:spPr/>
        <p:txBody>
          <a:bodyPr>
            <a:normAutofit/>
          </a:bodyPr>
          <a:lstStyle/>
          <a:p>
            <a:pPr marL="0" lvl="0" indent="0" algn="l" rtl="0">
              <a:lnSpc>
                <a:spcPct val="90000"/>
              </a:lnSpc>
              <a:spcBef>
                <a:spcPts val="0"/>
              </a:spcBef>
              <a:spcAft>
                <a:spcPts val="0"/>
              </a:spcAft>
              <a:buClr>
                <a:schemeClr val="dk1"/>
              </a:buClr>
              <a:buSzPts val="2800"/>
              <a:buNone/>
            </a:pPr>
            <a:r>
              <a:rPr lang="en-US" sz="2000" u="sng" kern="100" dirty="0">
                <a:effectLst/>
                <a:latin typeface="Times New Roman" panose="02020603050405020304" pitchFamily="18" charset="0"/>
                <a:ea typeface="Calibri" panose="020F0502020204030204" pitchFamily="34" charset="0"/>
                <a:cs typeface="Times New Roman" panose="02020603050405020304" pitchFamily="18" charset="0"/>
              </a:rPr>
              <a:t>Question 8: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How do you perceive the potential impact of the smart shopping cart on the retail industry?</a:t>
            </a:r>
          </a:p>
          <a:p>
            <a:pPr marL="0" lvl="0" indent="0" algn="l" rtl="0">
              <a:lnSpc>
                <a:spcPct val="90000"/>
              </a:lnSpc>
              <a:spcBef>
                <a:spcPts val="0"/>
              </a:spcBef>
              <a:spcAft>
                <a:spcPts val="0"/>
              </a:spcAft>
              <a:buClr>
                <a:schemeClr val="dk1"/>
              </a:buClr>
              <a:buSzPts val="2800"/>
              <a:buNone/>
            </a:pPr>
            <a:endParaRPr lang="en-US" sz="2000" u="sng" kern="100" dirty="0">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Answer: It could revolutionize customer interactions and improve shopping efficiency significantly.</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u="sng" kern="100" dirty="0">
                <a:effectLst/>
                <a:latin typeface="Times New Roman" panose="02020603050405020304" pitchFamily="18" charset="0"/>
                <a:ea typeface="Calibri" panose="020F0502020204030204" pitchFamily="34" charset="0"/>
                <a:cs typeface="Times New Roman" panose="02020603050405020304" pitchFamily="18" charset="0"/>
              </a:rPr>
              <a:t>Question 9</a:t>
            </a:r>
            <a:r>
              <a:rPr lang="en-US" sz="2000" u="sng"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What challenges do you foresee in implementing this technology?</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Answer: Integrating technology in a user-friendly way and ensuring safety during operation will be major challenges.</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u="sng" kern="100" dirty="0">
                <a:effectLst/>
                <a:latin typeface="Times New Roman" panose="02020603050405020304" pitchFamily="18" charset="0"/>
                <a:ea typeface="Calibri" panose="020F0502020204030204" pitchFamily="34" charset="0"/>
                <a:cs typeface="Times New Roman" panose="02020603050405020304" pitchFamily="18" charset="0"/>
              </a:rPr>
              <a:t>Question 10</a:t>
            </a:r>
            <a:r>
              <a:rPr lang="en-US" sz="2000" dirty="0">
                <a:latin typeface="Times New Roman" panose="02020603050405020304" pitchFamily="18" charset="0"/>
                <a:cs typeface="Times New Roman" panose="02020603050405020304" pitchFamily="18" charset="0"/>
              </a:rPr>
              <a:t>:  What features do you think are essential for the smart shopping cart?</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Answer: Essential features include cart movement, automatic billing, and safety mechanisms like emergency stops.</a:t>
            </a:r>
          </a:p>
          <a:p>
            <a:endParaRPr lang="en-IN" dirty="0"/>
          </a:p>
        </p:txBody>
      </p:sp>
      <p:sp>
        <p:nvSpPr>
          <p:cNvPr id="3" name="Slide Number Placeholder 2">
            <a:extLst>
              <a:ext uri="{FF2B5EF4-FFF2-40B4-BE49-F238E27FC236}">
                <a16:creationId xmlns:a16="http://schemas.microsoft.com/office/drawing/2014/main" id="{7D878E0E-C5C2-5334-2981-DB5A34CE82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14</a:t>
            </a:fld>
            <a:endParaRPr lang="en-IN"/>
          </a:p>
        </p:txBody>
      </p:sp>
      <p:sp>
        <p:nvSpPr>
          <p:cNvPr id="4" name="Title 3">
            <a:extLst>
              <a:ext uri="{FF2B5EF4-FFF2-40B4-BE49-F238E27FC236}">
                <a16:creationId xmlns:a16="http://schemas.microsoft.com/office/drawing/2014/main" id="{02354DF1-C549-F5BD-5216-0BDF394682C5}"/>
              </a:ext>
            </a:extLst>
          </p:cNvPr>
          <p:cNvSpPr>
            <a:spLocks noGrp="1"/>
          </p:cNvSpPr>
          <p:nvPr>
            <p:ph type="title"/>
          </p:nvPr>
        </p:nvSpPr>
        <p:spPr/>
        <p:txBody>
          <a:bodyPr/>
          <a:lstStyle/>
          <a:p>
            <a:r>
              <a:rPr lang="en-US" sz="3600" i="1" dirty="0">
                <a:solidFill>
                  <a:srgbClr val="C00000"/>
                </a:solidFill>
              </a:rPr>
              <a:t>Questionnaire for stakeholders</a:t>
            </a:r>
            <a:endParaRPr lang="en-IN" sz="3600" dirty="0"/>
          </a:p>
        </p:txBody>
      </p:sp>
    </p:spTree>
    <p:extLst>
      <p:ext uri="{BB962C8B-B14F-4D97-AF65-F5344CB8AC3E}">
        <p14:creationId xmlns:p14="http://schemas.microsoft.com/office/powerpoint/2010/main" val="3296135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body" idx="1"/>
          </p:nvPr>
        </p:nvSpPr>
        <p:spPr>
          <a:xfrm>
            <a:off x="182837" y="992633"/>
            <a:ext cx="8811144" cy="5184330"/>
          </a:xfrm>
          <a:prstGeom prst="rect">
            <a:avLst/>
          </a:prstGeom>
          <a:noFill/>
          <a:ln>
            <a:noFill/>
          </a:ln>
        </p:spPr>
        <p:txBody>
          <a:bodyPr spcFirstLastPara="1" wrap="square" lIns="91425" tIns="45700" rIns="91425" bIns="45700" anchor="t" anchorCtr="0">
            <a:normAutofit/>
          </a:bodyPr>
          <a:lstStyle/>
          <a:p>
            <a:pPr marL="0" indent="0">
              <a:spcBef>
                <a:spcPts val="0"/>
              </a:spcBef>
              <a:buSzPts val="2800"/>
              <a:buNone/>
            </a:pPr>
            <a:r>
              <a:rPr lang="en-US" sz="2000" dirty="0">
                <a:solidFill>
                  <a:schemeClr val="tx1"/>
                </a:solidFill>
                <a:latin typeface="Times New Roman" panose="02020603050405020304" pitchFamily="18" charset="0"/>
                <a:cs typeface="Times New Roman" panose="02020603050405020304" pitchFamily="18" charset="0"/>
              </a:rPr>
              <a:t>After interacting with stakeholders </a:t>
            </a:r>
            <a:r>
              <a:rPr lang="en-IN" sz="2000" dirty="0">
                <a:solidFill>
                  <a:schemeClr val="tx1"/>
                </a:solidFill>
                <a:latin typeface="Times New Roman" panose="02020603050405020304" pitchFamily="18" charset="0"/>
                <a:cs typeface="Times New Roman" panose="02020603050405020304" pitchFamily="18" charset="0"/>
              </a:rPr>
              <a:t>c</a:t>
            </a:r>
            <a:r>
              <a:rPr lang="en-IN" sz="2000" dirty="0">
                <a:latin typeface="Times New Roman" panose="02020603050405020304" pitchFamily="18" charset="0"/>
                <a:cs typeface="Times New Roman" panose="02020603050405020304" pitchFamily="18" charset="0"/>
              </a:rPr>
              <a:t>oncerning </a:t>
            </a:r>
            <a:r>
              <a:rPr lang="en-US" sz="2000" dirty="0">
                <a:solidFill>
                  <a:schemeClr val="tx1"/>
                </a:solidFill>
                <a:latin typeface="Times New Roman" panose="02020603050405020304" pitchFamily="18" charset="0"/>
                <a:cs typeface="Times New Roman" panose="02020603050405020304" pitchFamily="18" charset="0"/>
              </a:rPr>
              <a:t>the use of smart shopping cart in shopping malls and stores, we have gained valuable insights that can help us guide the development and implementation of smart shopping cart. Here are some common understandings we have obtained:</a:t>
            </a:r>
          </a:p>
          <a:p>
            <a:pPr marL="0" indent="0">
              <a:spcBef>
                <a:spcPts val="0"/>
              </a:spcBef>
              <a:buSzPts val="2800"/>
              <a:buNone/>
            </a:pPr>
            <a:r>
              <a:rPr lang="en-US" sz="2000" dirty="0">
                <a:solidFill>
                  <a:schemeClr val="tx1"/>
                </a:solidFill>
                <a:latin typeface="Times New Roman" panose="02020603050405020304" pitchFamily="18" charset="0"/>
                <a:cs typeface="Times New Roman" panose="02020603050405020304" pitchFamily="18" charset="0"/>
              </a:rPr>
              <a:t>Here are the main points summarized:</a:t>
            </a:r>
          </a:p>
          <a:p>
            <a:pPr marL="0" indent="0">
              <a:spcBef>
                <a:spcPts val="0"/>
              </a:spcBef>
              <a:buSzPts val="2800"/>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spcBef>
                <a:spcPts val="0"/>
              </a:spcBef>
              <a:buSzPts val="2800"/>
              <a:buNone/>
            </a:pPr>
            <a:r>
              <a:rPr lang="en-US" sz="2000" dirty="0">
                <a:solidFill>
                  <a:schemeClr val="tx1"/>
                </a:solidFill>
                <a:latin typeface="Times New Roman" panose="02020603050405020304" pitchFamily="18" charset="0"/>
                <a:cs typeface="Times New Roman" panose="02020603050405020304" pitchFamily="18" charset="0"/>
              </a:rPr>
              <a:t>1. Customer Convenience: Minimize shopping hassles and reduce checkout time with  real time billing.</a:t>
            </a:r>
          </a:p>
          <a:p>
            <a:pPr marL="0" indent="0">
              <a:spcBef>
                <a:spcPts val="0"/>
              </a:spcBef>
              <a:buSzPts val="2800"/>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spcBef>
                <a:spcPts val="0"/>
              </a:spcBef>
              <a:buSzPts val="2800"/>
              <a:buNone/>
            </a:pPr>
            <a:r>
              <a:rPr lang="en-US" sz="2000" dirty="0">
                <a:solidFill>
                  <a:schemeClr val="tx1"/>
                </a:solidFill>
                <a:latin typeface="Times New Roman" panose="02020603050405020304" pitchFamily="18" charset="0"/>
                <a:cs typeface="Times New Roman" panose="02020603050405020304" pitchFamily="18" charset="0"/>
              </a:rPr>
              <a:t>2. Operational Efficiency: Improve store efficiency by reducing staff workload and streamlining inventory tracking.</a:t>
            </a:r>
          </a:p>
          <a:p>
            <a:pPr marL="0" indent="0">
              <a:spcBef>
                <a:spcPts val="0"/>
              </a:spcBef>
              <a:buSzPts val="2800"/>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spcBef>
                <a:spcPts val="0"/>
              </a:spcBef>
              <a:buSzPts val="2800"/>
              <a:buNone/>
            </a:pPr>
            <a:r>
              <a:rPr lang="en-US" sz="2000" dirty="0">
                <a:solidFill>
                  <a:schemeClr val="tx1"/>
                </a:solidFill>
                <a:latin typeface="Times New Roman" panose="02020603050405020304" pitchFamily="18" charset="0"/>
                <a:cs typeface="Times New Roman" panose="02020603050405020304" pitchFamily="18" charset="0"/>
              </a:rPr>
              <a:t>3. Accuracy and Reliability: Ensure accurate item scanning and billing to maintain customer trust.</a:t>
            </a:r>
          </a:p>
          <a:p>
            <a:pPr marL="0" indent="0">
              <a:spcBef>
                <a:spcPts val="0"/>
              </a:spcBef>
              <a:buSzPts val="2800"/>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spcBef>
                <a:spcPts val="0"/>
              </a:spcBef>
              <a:buSzPts val="2800"/>
              <a:buNone/>
            </a:pPr>
            <a:r>
              <a:rPr lang="en-US" sz="2000" dirty="0">
                <a:solidFill>
                  <a:schemeClr val="tx1"/>
                </a:solidFill>
                <a:latin typeface="Times New Roman" panose="02020603050405020304" pitchFamily="18" charset="0"/>
                <a:cs typeface="Times New Roman" panose="02020603050405020304" pitchFamily="18" charset="0"/>
              </a:rPr>
              <a:t>4. Safety and Navigation: Safely navigate the store, avoiding obstacles and maintaining safe distances.</a:t>
            </a:r>
          </a:p>
        </p:txBody>
      </p:sp>
      <p:sp>
        <p:nvSpPr>
          <p:cNvPr id="138" name="Google Shape;138;p6"/>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Problem analysis</a:t>
            </a:r>
          </a:p>
        </p:txBody>
      </p:sp>
      <p:sp>
        <p:nvSpPr>
          <p:cNvPr id="140" name="Google Shape;140;p6"/>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41" name="Google Shape;141;p6"/>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7D38E-66BF-2C5E-E2EF-07B30FF06BFA}"/>
              </a:ext>
            </a:extLst>
          </p:cNvPr>
          <p:cNvSpPr>
            <a:spLocks noGrp="1"/>
          </p:cNvSpPr>
          <p:nvPr>
            <p:ph type="body" idx="1"/>
          </p:nvPr>
        </p:nvSpPr>
        <p:spPr/>
        <p:txBody>
          <a:bodyPr>
            <a:normAutofit/>
          </a:bodyPr>
          <a:lstStyle/>
          <a:p>
            <a:pPr marL="0" indent="0">
              <a:spcBef>
                <a:spcPts val="0"/>
              </a:spcBef>
              <a:buSzPts val="2800"/>
              <a:buNone/>
            </a:pPr>
            <a:r>
              <a:rPr lang="en-US" sz="2000" dirty="0">
                <a:latin typeface="Times New Roman" panose="02020603050405020304" pitchFamily="18" charset="0"/>
                <a:cs typeface="Times New Roman" panose="02020603050405020304" pitchFamily="18" charset="0"/>
              </a:rPr>
              <a:t>5. User-Friendly Interface: Provide an intuitive display for easy interaction and bill viewing.</a:t>
            </a:r>
          </a:p>
          <a:p>
            <a:pPr marL="0" indent="0">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0" indent="0">
              <a:spcBef>
                <a:spcPts val="0"/>
              </a:spcBef>
              <a:buSzPts val="2800"/>
              <a:buNone/>
            </a:pPr>
            <a:r>
              <a:rPr lang="en-US" sz="2000" dirty="0">
                <a:latin typeface="Times New Roman" panose="02020603050405020304" pitchFamily="18" charset="0"/>
                <a:cs typeface="Times New Roman" panose="02020603050405020304" pitchFamily="18" charset="0"/>
              </a:rPr>
              <a:t>6. Adaptability to Layouts: Adapt to various store layouts and handle high-traffic areas effectively.</a:t>
            </a:r>
          </a:p>
          <a:p>
            <a:pPr marL="0" indent="0">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0" indent="0">
              <a:spcBef>
                <a:spcPts val="0"/>
              </a:spcBef>
              <a:buSzPts val="2800"/>
              <a:buNone/>
            </a:pPr>
            <a:r>
              <a:rPr lang="en-US" sz="2000" dirty="0">
                <a:latin typeface="Times New Roman" panose="02020603050405020304" pitchFamily="18" charset="0"/>
                <a:cs typeface="Times New Roman" panose="02020603050405020304" pitchFamily="18" charset="0"/>
              </a:rPr>
              <a:t>7. Cost-Effectiveness: Balance innovation with affordability for implementation and maintenance.</a:t>
            </a:r>
          </a:p>
          <a:p>
            <a:pPr marL="0" indent="0">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0" indent="0">
              <a:spcBef>
                <a:spcPts val="0"/>
              </a:spcBef>
              <a:buSzPts val="2800"/>
              <a:buNone/>
            </a:pPr>
            <a:r>
              <a:rPr lang="en-US" sz="2000" dirty="0">
                <a:latin typeface="Times New Roman" panose="02020603050405020304" pitchFamily="18" charset="0"/>
                <a:cs typeface="Times New Roman" panose="02020603050405020304" pitchFamily="18" charset="0"/>
              </a:rPr>
              <a:t>8. Maintenance and Support: Ensure the system is low-maintenance with accessible support when needed.</a:t>
            </a:r>
          </a:p>
          <a:p>
            <a:endParaRPr lang="en-IN" dirty="0"/>
          </a:p>
        </p:txBody>
      </p:sp>
      <p:sp>
        <p:nvSpPr>
          <p:cNvPr id="3" name="Slide Number Placeholder 2">
            <a:extLst>
              <a:ext uri="{FF2B5EF4-FFF2-40B4-BE49-F238E27FC236}">
                <a16:creationId xmlns:a16="http://schemas.microsoft.com/office/drawing/2014/main" id="{40C748FE-8C67-CAF0-30C2-A1D1F0D4C9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16</a:t>
            </a:fld>
            <a:endParaRPr lang="en-IN"/>
          </a:p>
        </p:txBody>
      </p:sp>
      <p:sp>
        <p:nvSpPr>
          <p:cNvPr id="4" name="Title 3">
            <a:extLst>
              <a:ext uri="{FF2B5EF4-FFF2-40B4-BE49-F238E27FC236}">
                <a16:creationId xmlns:a16="http://schemas.microsoft.com/office/drawing/2014/main" id="{83650824-CC26-D173-DBFD-402124A5057E}"/>
              </a:ext>
            </a:extLst>
          </p:cNvPr>
          <p:cNvSpPr>
            <a:spLocks noGrp="1"/>
          </p:cNvSpPr>
          <p:nvPr>
            <p:ph type="title"/>
          </p:nvPr>
        </p:nvSpPr>
        <p:spPr/>
        <p:txBody>
          <a:bodyPr/>
          <a:lstStyle/>
          <a:p>
            <a:r>
              <a:rPr lang="en-US" sz="3600" i="1" dirty="0">
                <a:solidFill>
                  <a:srgbClr val="C00000"/>
                </a:solidFill>
              </a:rPr>
              <a:t>Problem analysis</a:t>
            </a:r>
            <a:endParaRPr lang="en-IN" sz="3600" dirty="0"/>
          </a:p>
        </p:txBody>
      </p:sp>
    </p:spTree>
    <p:extLst>
      <p:ext uri="{BB962C8B-B14F-4D97-AF65-F5344CB8AC3E}">
        <p14:creationId xmlns:p14="http://schemas.microsoft.com/office/powerpoint/2010/main" val="2266915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7"/>
          <p:cNvSpPr txBox="1">
            <a:spLocks noGrp="1"/>
          </p:cNvSpPr>
          <p:nvPr>
            <p:ph type="body" idx="1"/>
          </p:nvPr>
        </p:nvSpPr>
        <p:spPr>
          <a:xfrm>
            <a:off x="182837" y="992633"/>
            <a:ext cx="8811144" cy="518433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8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Requirements of stakeholders :</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1    User Alerts and Notifications </a:t>
            </a:r>
          </a:p>
          <a:p>
            <a:pPr marL="514350" lvl="0" indent="-514350" algn="l" rtl="0">
              <a:lnSpc>
                <a:spcPct val="90000"/>
              </a:lnSpc>
              <a:spcBef>
                <a:spcPts val="0"/>
              </a:spcBef>
              <a:spcAft>
                <a:spcPts val="0"/>
              </a:spcAft>
              <a:buClr>
                <a:schemeClr val="dk1"/>
              </a:buClr>
              <a:buSzPts val="2800"/>
              <a:buAutoNum type="arabicPeriod"/>
            </a:pPr>
            <a:endParaRPr lang="en-US" sz="2000" dirty="0">
              <a:latin typeface="Times New Roman" panose="02020603050405020304" pitchFamily="18" charset="0"/>
              <a:cs typeface="Times New Roman" panose="02020603050405020304" pitchFamily="18" charset="0"/>
            </a:endParaRPr>
          </a:p>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Repeated Item Notification: The cart shall notify the customer if they add repeated items to the cart</a:t>
            </a:r>
          </a:p>
          <a:p>
            <a:pPr lvl="0" indent="-457200" algn="l" rtl="0">
              <a:lnSpc>
                <a:spcPct val="90000"/>
              </a:lnSpc>
              <a:spcBef>
                <a:spcPts val="0"/>
              </a:spcBef>
              <a:spcAft>
                <a:spcPts val="0"/>
              </a:spcAft>
              <a:buClr>
                <a:schemeClr val="dk1"/>
              </a:buClr>
              <a:buSzPts val="2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Expired Product Detection: The cart shall identify expired products and alert the customer.</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2.   Energy and Efficiency </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Energy Efficiency: The cart should be energy efficient to support extended shopping trips.</a:t>
            </a:r>
          </a:p>
          <a:p>
            <a:pPr lvl="0" indent="-457200" algn="l" rtl="0">
              <a:lnSpc>
                <a:spcPct val="90000"/>
              </a:lnSpc>
              <a:spcBef>
                <a:spcPts val="0"/>
              </a:spcBef>
              <a:spcAft>
                <a:spcPts val="0"/>
              </a:spcAft>
              <a:buClr>
                <a:schemeClr val="dk1"/>
              </a:buClr>
              <a:buSzPts val="2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Autonomous following: The cart must operate completely hands-free so customers can focus on shopping.</a:t>
            </a:r>
          </a:p>
        </p:txBody>
      </p:sp>
      <p:sp>
        <p:nvSpPr>
          <p:cNvPr id="147" name="Google Shape;147;p7"/>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Requirements</a:t>
            </a:r>
          </a:p>
        </p:txBody>
      </p:sp>
      <p:sp>
        <p:nvSpPr>
          <p:cNvPr id="149" name="Google Shape;149;p7"/>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50" name="Google Shape;150;p7"/>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D61FFE-21C3-96DA-3A04-52A18B8AE848}"/>
              </a:ext>
            </a:extLst>
          </p:cNvPr>
          <p:cNvSpPr>
            <a:spLocks noGrp="1"/>
          </p:cNvSpPr>
          <p:nvPr>
            <p:ph type="body" idx="1"/>
          </p:nvPr>
        </p:nvSpPr>
        <p:spPr/>
        <p:txBody>
          <a:bodyPr>
            <a:normAutofit/>
          </a:bodyPr>
          <a:lstStyle/>
          <a:p>
            <a:pPr marL="342900" lvl="0" indent="-342900" algn="l" rtl="0">
              <a:lnSpc>
                <a:spcPct val="90000"/>
              </a:lnSpc>
              <a:spcBef>
                <a:spcPts val="0"/>
              </a:spcBef>
              <a:spcAft>
                <a:spcPts val="0"/>
              </a:spcAft>
              <a:buClr>
                <a:schemeClr val="dk1"/>
              </a:buClr>
              <a:buSzPts val="28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System requirements :</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1. Energy and Efficiency   </a:t>
            </a: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 </a:t>
            </a:r>
          </a:p>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Energy Efficiency: The cart should be energy efficient to support extended shopping trips.   </a:t>
            </a:r>
          </a:p>
          <a:p>
            <a:pPr lvl="0" indent="-457200" algn="l" rtl="0">
              <a:lnSpc>
                <a:spcPct val="90000"/>
              </a:lnSpc>
              <a:spcBef>
                <a:spcPts val="0"/>
              </a:spcBef>
              <a:spcAft>
                <a:spcPts val="0"/>
              </a:spcAft>
              <a:buClr>
                <a:schemeClr val="dk1"/>
              </a:buClr>
              <a:buSzPts val="2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Low Maintenance: The cart should require minimal maintenance.</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2. User Interface and Design   </a:t>
            </a:r>
          </a:p>
          <a:p>
            <a:pPr marL="514350" lvl="0" indent="-514350" algn="l" rtl="0">
              <a:lnSpc>
                <a:spcPct val="90000"/>
              </a:lnSpc>
              <a:spcBef>
                <a:spcPts val="0"/>
              </a:spcBef>
              <a:spcAft>
                <a:spcPts val="0"/>
              </a:spcAft>
              <a:buClr>
                <a:schemeClr val="dk1"/>
              </a:buClr>
              <a:buSzPts val="2800"/>
              <a:buAutoNum type="arabicPeriod" startAt="2"/>
            </a:pPr>
            <a:endParaRPr lang="en-US" sz="2000" dirty="0">
              <a:latin typeface="Times New Roman" panose="02020603050405020304" pitchFamily="18" charset="0"/>
              <a:cs typeface="Times New Roman" panose="02020603050405020304" pitchFamily="18" charset="0"/>
            </a:endParaRPr>
          </a:p>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Large Display: The cart must have a large, clear display for ease of use. </a:t>
            </a: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  </a:t>
            </a:r>
          </a:p>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Lighting Adjustment: The cart should adjust its lighting in dark or dimly lit sections of the store.</a:t>
            </a:r>
          </a:p>
          <a:p>
            <a:endParaRPr lang="en-IN" dirty="0"/>
          </a:p>
        </p:txBody>
      </p:sp>
      <p:sp>
        <p:nvSpPr>
          <p:cNvPr id="3" name="Slide Number Placeholder 2">
            <a:extLst>
              <a:ext uri="{FF2B5EF4-FFF2-40B4-BE49-F238E27FC236}">
                <a16:creationId xmlns:a16="http://schemas.microsoft.com/office/drawing/2014/main" id="{91EC80E5-93A6-9104-79EA-9B24952B58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18</a:t>
            </a:fld>
            <a:endParaRPr lang="en-IN"/>
          </a:p>
        </p:txBody>
      </p:sp>
      <p:sp>
        <p:nvSpPr>
          <p:cNvPr id="4" name="Title 3">
            <a:extLst>
              <a:ext uri="{FF2B5EF4-FFF2-40B4-BE49-F238E27FC236}">
                <a16:creationId xmlns:a16="http://schemas.microsoft.com/office/drawing/2014/main" id="{683FAB6B-D5A5-5C98-9DD3-365298E4A084}"/>
              </a:ext>
            </a:extLst>
          </p:cNvPr>
          <p:cNvSpPr>
            <a:spLocks noGrp="1"/>
          </p:cNvSpPr>
          <p:nvPr>
            <p:ph type="title"/>
          </p:nvPr>
        </p:nvSpPr>
        <p:spPr/>
        <p:txBody>
          <a:bodyPr/>
          <a:lstStyle/>
          <a:p>
            <a:r>
              <a:rPr lang="en-US" sz="3600" i="1" dirty="0">
                <a:solidFill>
                  <a:srgbClr val="C00000"/>
                </a:solidFill>
              </a:rPr>
              <a:t>Requirements</a:t>
            </a:r>
            <a:endParaRPr lang="en-IN" sz="3600" dirty="0"/>
          </a:p>
        </p:txBody>
      </p:sp>
    </p:spTree>
    <p:extLst>
      <p:ext uri="{BB962C8B-B14F-4D97-AF65-F5344CB8AC3E}">
        <p14:creationId xmlns:p14="http://schemas.microsoft.com/office/powerpoint/2010/main" val="2246504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6A72BD-CC37-7940-9C87-EBC08901092F}"/>
              </a:ext>
            </a:extLst>
          </p:cNvPr>
          <p:cNvSpPr>
            <a:spLocks noGrp="1"/>
          </p:cNvSpPr>
          <p:nvPr>
            <p:ph type="body" idx="1"/>
          </p:nvPr>
        </p:nvSpPr>
        <p:spPr>
          <a:xfrm>
            <a:off x="182837" y="992632"/>
            <a:ext cx="8811144" cy="5558069"/>
          </a:xfrm>
        </p:spPr>
        <p:txBody>
          <a:bodyPr>
            <a:normAutofit fontScale="47500" lnSpcReduction="20000"/>
          </a:bodyPr>
          <a:lstStyle/>
          <a:p>
            <a:pPr marL="571500" lvl="0" indent="-571500" algn="l" rtl="0">
              <a:lnSpc>
                <a:spcPct val="90000"/>
              </a:lnSpc>
              <a:spcBef>
                <a:spcPts val="0"/>
              </a:spcBef>
              <a:spcAft>
                <a:spcPts val="0"/>
              </a:spcAft>
              <a:buClr>
                <a:schemeClr val="dk1"/>
              </a:buClr>
              <a:buSzPts val="2800"/>
              <a:buFont typeface="Wingdings" panose="05000000000000000000" pitchFamily="2" charset="2"/>
              <a:buChar char="Ø"/>
            </a:pPr>
            <a:r>
              <a:rPr lang="en-US" sz="4200" dirty="0">
                <a:latin typeface="Times New Roman" panose="02020603050405020304" pitchFamily="18" charset="0"/>
                <a:cs typeface="Times New Roman" panose="02020603050405020304" pitchFamily="18" charset="0"/>
              </a:rPr>
              <a:t>Functional requirements  :</a:t>
            </a:r>
          </a:p>
          <a:p>
            <a:pPr marL="0" lvl="0" indent="0" algn="l" rtl="0">
              <a:lnSpc>
                <a:spcPct val="120000"/>
              </a:lnSpc>
              <a:spcBef>
                <a:spcPts val="0"/>
              </a:spcBef>
              <a:spcAft>
                <a:spcPts val="0"/>
              </a:spcAft>
              <a:buClr>
                <a:schemeClr val="dk1"/>
              </a:buClr>
              <a:buSzPts val="2800"/>
              <a:buNone/>
            </a:pPr>
            <a:endParaRPr lang="en-US" sz="4200"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Clr>
                <a:schemeClr val="dk1"/>
              </a:buClr>
              <a:buSzPts val="2800"/>
              <a:buNone/>
            </a:pPr>
            <a:r>
              <a:rPr lang="en-US" sz="4200" dirty="0">
                <a:latin typeface="Times New Roman" panose="02020603050405020304" pitchFamily="18" charset="0"/>
                <a:cs typeface="Times New Roman" panose="02020603050405020304" pitchFamily="18" charset="0"/>
              </a:rPr>
              <a:t>1. Cart Following Mechanism   </a:t>
            </a:r>
          </a:p>
          <a:p>
            <a:pPr marL="0" lvl="0" indent="0" algn="l" rtl="0">
              <a:lnSpc>
                <a:spcPct val="120000"/>
              </a:lnSpc>
              <a:spcBef>
                <a:spcPts val="0"/>
              </a:spcBef>
              <a:spcAft>
                <a:spcPts val="0"/>
              </a:spcAft>
              <a:buClr>
                <a:schemeClr val="dk1"/>
              </a:buClr>
              <a:buSzPts val="2800"/>
              <a:buNone/>
            </a:pPr>
            <a:endParaRPr lang="en-US" sz="4200" dirty="0">
              <a:latin typeface="Times New Roman" panose="02020603050405020304" pitchFamily="18" charset="0"/>
              <a:cs typeface="Times New Roman" panose="02020603050405020304" pitchFamily="18" charset="0"/>
            </a:endParaRPr>
          </a:p>
          <a:p>
            <a:pPr marL="342900" lvl="0" indent="-342900" algn="l" rtl="0">
              <a:lnSpc>
                <a:spcPct val="120000"/>
              </a:lnSpc>
              <a:spcBef>
                <a:spcPts val="0"/>
              </a:spcBef>
              <a:spcAft>
                <a:spcPts val="0"/>
              </a:spcAft>
              <a:buClr>
                <a:schemeClr val="dk1"/>
              </a:buClr>
              <a:buSzPts val="2800"/>
              <a:buFont typeface="Arial" panose="020B0604020202020204" pitchFamily="34" charset="0"/>
              <a:buChar char="•"/>
            </a:pPr>
            <a:r>
              <a:rPr lang="en-US" sz="4200" dirty="0">
                <a:latin typeface="Times New Roman" panose="02020603050405020304" pitchFamily="18" charset="0"/>
                <a:cs typeface="Times New Roman" panose="02020603050405020304" pitchFamily="18" charset="0"/>
              </a:rPr>
              <a:t> Customer Tracking: The cart must follow the customer.    </a:t>
            </a:r>
          </a:p>
          <a:p>
            <a:pPr marL="342900" lvl="0" indent="-342900" algn="l" rtl="0">
              <a:lnSpc>
                <a:spcPct val="120000"/>
              </a:lnSpc>
              <a:spcBef>
                <a:spcPts val="0"/>
              </a:spcBef>
              <a:spcAft>
                <a:spcPts val="0"/>
              </a:spcAft>
              <a:buClr>
                <a:schemeClr val="dk1"/>
              </a:buClr>
              <a:buSzPts val="2800"/>
              <a:buFont typeface="Arial" panose="020B0604020202020204" pitchFamily="34" charset="0"/>
              <a:buChar char="•"/>
            </a:pPr>
            <a:r>
              <a:rPr lang="en-US" sz="4200" dirty="0">
                <a:latin typeface="Times New Roman" panose="02020603050405020304" pitchFamily="18" charset="0"/>
                <a:cs typeface="Times New Roman" panose="02020603050405020304" pitchFamily="18" charset="0"/>
              </a:rPr>
              <a:t> Safe Distance Maintenance: The cart must maintain a safe distance from the customer during operation. </a:t>
            </a:r>
          </a:p>
          <a:p>
            <a:pPr marL="342900" lvl="0" indent="-342900" algn="l" rtl="0">
              <a:lnSpc>
                <a:spcPct val="120000"/>
              </a:lnSpc>
              <a:spcBef>
                <a:spcPts val="0"/>
              </a:spcBef>
              <a:spcAft>
                <a:spcPts val="0"/>
              </a:spcAft>
              <a:buClr>
                <a:schemeClr val="dk1"/>
              </a:buClr>
              <a:buSzPts val="2800"/>
              <a:buFont typeface="Arial" panose="020B0604020202020204" pitchFamily="34" charset="0"/>
              <a:buChar char="•"/>
            </a:pPr>
            <a:r>
              <a:rPr lang="en-US" sz="4200" dirty="0">
                <a:latin typeface="Times New Roman" panose="02020603050405020304" pitchFamily="18" charset="0"/>
                <a:cs typeface="Times New Roman" panose="02020603050405020304" pitchFamily="18" charset="0"/>
              </a:rPr>
              <a:t>Speed Matching: The cart must automatically match the walking speed of the customer.</a:t>
            </a:r>
          </a:p>
          <a:p>
            <a:pPr marL="342900" lvl="0" indent="-342900" algn="l" rtl="0">
              <a:lnSpc>
                <a:spcPct val="120000"/>
              </a:lnSpc>
              <a:spcBef>
                <a:spcPts val="0"/>
              </a:spcBef>
              <a:spcAft>
                <a:spcPts val="0"/>
              </a:spcAft>
              <a:buClr>
                <a:schemeClr val="dk1"/>
              </a:buClr>
              <a:buSzPts val="2800"/>
              <a:buFont typeface="Arial" panose="020B0604020202020204" pitchFamily="34" charset="0"/>
              <a:buChar char="•"/>
            </a:pPr>
            <a:r>
              <a:rPr lang="en-US" sz="4200" dirty="0">
                <a:latin typeface="Times New Roman" panose="02020603050405020304" pitchFamily="18" charset="0"/>
                <a:cs typeface="Times New Roman" panose="02020603050405020304" pitchFamily="18" charset="0"/>
              </a:rPr>
              <a:t>The cart must automatically stop when the customer stops</a:t>
            </a:r>
          </a:p>
          <a:p>
            <a:pPr marL="0" lvl="0" indent="0" algn="l" rtl="0">
              <a:lnSpc>
                <a:spcPct val="120000"/>
              </a:lnSpc>
              <a:spcBef>
                <a:spcPts val="0"/>
              </a:spcBef>
              <a:spcAft>
                <a:spcPts val="0"/>
              </a:spcAft>
              <a:buClr>
                <a:schemeClr val="dk1"/>
              </a:buClr>
              <a:buSzPts val="2800"/>
              <a:buNone/>
            </a:pPr>
            <a:endParaRPr lang="en-US" sz="4200"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Clr>
                <a:schemeClr val="dk1"/>
              </a:buClr>
              <a:buSzPts val="2800"/>
              <a:buNone/>
            </a:pPr>
            <a:r>
              <a:rPr lang="en-US" sz="4200" dirty="0">
                <a:latin typeface="Times New Roman" panose="02020603050405020304" pitchFamily="18" charset="0"/>
                <a:cs typeface="Times New Roman" panose="02020603050405020304" pitchFamily="18" charset="0"/>
              </a:rPr>
              <a:t>2. Item Detection and Billing</a:t>
            </a:r>
          </a:p>
          <a:p>
            <a:pPr marL="342900" lvl="0" indent="-342900" algn="l" rtl="0">
              <a:lnSpc>
                <a:spcPct val="120000"/>
              </a:lnSpc>
              <a:spcBef>
                <a:spcPts val="0"/>
              </a:spcBef>
              <a:spcAft>
                <a:spcPts val="0"/>
              </a:spcAft>
              <a:buClr>
                <a:schemeClr val="dk1"/>
              </a:buClr>
              <a:buSzPts val="2800"/>
              <a:buFont typeface="Arial" panose="020B0604020202020204" pitchFamily="34" charset="0"/>
              <a:buChar char="•"/>
            </a:pPr>
            <a:endParaRPr lang="en-US" sz="4200" dirty="0">
              <a:latin typeface="Times New Roman" panose="02020603050405020304" pitchFamily="18" charset="0"/>
              <a:cs typeface="Times New Roman" panose="02020603050405020304" pitchFamily="18" charset="0"/>
            </a:endParaRPr>
          </a:p>
          <a:p>
            <a:pPr marL="342900" lvl="0" indent="-342900" algn="l" rtl="0">
              <a:lnSpc>
                <a:spcPct val="120000"/>
              </a:lnSpc>
              <a:spcBef>
                <a:spcPts val="0"/>
              </a:spcBef>
              <a:spcAft>
                <a:spcPts val="0"/>
              </a:spcAft>
              <a:buClr>
                <a:schemeClr val="dk1"/>
              </a:buClr>
              <a:buSzPts val="2800"/>
              <a:buFont typeface="Arial" panose="020B0604020202020204" pitchFamily="34" charset="0"/>
              <a:buChar char="•"/>
            </a:pPr>
            <a:r>
              <a:rPr lang="en-US" sz="4200" dirty="0">
                <a:latin typeface="Times New Roman" panose="02020603050405020304" pitchFamily="18" charset="0"/>
                <a:cs typeface="Times New Roman" panose="02020603050405020304" pitchFamily="18" charset="0"/>
              </a:rPr>
              <a:t>  Automatic Item Identification: The cart must identify purchased items      automatically. </a:t>
            </a:r>
          </a:p>
          <a:p>
            <a:pPr marL="342900" lvl="0" indent="-342900" algn="l" rtl="0">
              <a:lnSpc>
                <a:spcPct val="120000"/>
              </a:lnSpc>
              <a:spcBef>
                <a:spcPts val="0"/>
              </a:spcBef>
              <a:spcAft>
                <a:spcPts val="0"/>
              </a:spcAft>
              <a:buClr>
                <a:schemeClr val="dk1"/>
              </a:buClr>
              <a:buSzPts val="2800"/>
              <a:buFont typeface="Arial" panose="020B0604020202020204" pitchFamily="34" charset="0"/>
              <a:buChar char="•"/>
            </a:pPr>
            <a:r>
              <a:rPr lang="en-US" sz="4200" dirty="0">
                <a:latin typeface="Times New Roman" panose="02020603050405020304" pitchFamily="18" charset="0"/>
                <a:cs typeface="Times New Roman" panose="02020603050405020304" pitchFamily="18" charset="0"/>
              </a:rPr>
              <a:t>  Real-time Billing: The cart must show the total bill in real-time.   </a:t>
            </a:r>
          </a:p>
          <a:p>
            <a:pPr marL="342900" lvl="0" indent="-342900" algn="l" rtl="0">
              <a:lnSpc>
                <a:spcPct val="120000"/>
              </a:lnSpc>
              <a:spcBef>
                <a:spcPts val="0"/>
              </a:spcBef>
              <a:spcAft>
                <a:spcPts val="0"/>
              </a:spcAft>
              <a:buClr>
                <a:schemeClr val="dk1"/>
              </a:buClr>
              <a:buSzPts val="2800"/>
              <a:buFont typeface="Arial" panose="020B0604020202020204" pitchFamily="34" charset="0"/>
              <a:buChar char="•"/>
            </a:pPr>
            <a:r>
              <a:rPr lang="en-US" sz="4200" dirty="0">
                <a:latin typeface="Times New Roman" panose="02020603050405020304" pitchFamily="18" charset="0"/>
                <a:cs typeface="Times New Roman" panose="02020603050405020304" pitchFamily="18" charset="0"/>
              </a:rPr>
              <a:t>  Item Removal: The cart must allow easy removal of unwanted items.</a:t>
            </a:r>
          </a:p>
          <a:p>
            <a:endParaRPr lang="en-IN" dirty="0"/>
          </a:p>
        </p:txBody>
      </p:sp>
      <p:sp>
        <p:nvSpPr>
          <p:cNvPr id="3" name="Slide Number Placeholder 2">
            <a:extLst>
              <a:ext uri="{FF2B5EF4-FFF2-40B4-BE49-F238E27FC236}">
                <a16:creationId xmlns:a16="http://schemas.microsoft.com/office/drawing/2014/main" id="{CE5FB082-26F5-3BBD-C258-5F9170F296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19</a:t>
            </a:fld>
            <a:endParaRPr lang="en-IN"/>
          </a:p>
        </p:txBody>
      </p:sp>
      <p:sp>
        <p:nvSpPr>
          <p:cNvPr id="4" name="Title 3">
            <a:extLst>
              <a:ext uri="{FF2B5EF4-FFF2-40B4-BE49-F238E27FC236}">
                <a16:creationId xmlns:a16="http://schemas.microsoft.com/office/drawing/2014/main" id="{39FFE70F-5DC1-6246-0E19-02BDD044107B}"/>
              </a:ext>
            </a:extLst>
          </p:cNvPr>
          <p:cNvSpPr>
            <a:spLocks noGrp="1"/>
          </p:cNvSpPr>
          <p:nvPr>
            <p:ph type="title"/>
          </p:nvPr>
        </p:nvSpPr>
        <p:spPr/>
        <p:txBody>
          <a:bodyPr/>
          <a:lstStyle/>
          <a:p>
            <a:r>
              <a:rPr lang="en-US" sz="3600" i="1" dirty="0">
                <a:solidFill>
                  <a:srgbClr val="C00000"/>
                </a:solidFill>
              </a:rPr>
              <a:t>Requirements</a:t>
            </a:r>
            <a:endParaRPr lang="en-IN" sz="3600" dirty="0"/>
          </a:p>
        </p:txBody>
      </p:sp>
    </p:spTree>
    <p:extLst>
      <p:ext uri="{BB962C8B-B14F-4D97-AF65-F5344CB8AC3E}">
        <p14:creationId xmlns:p14="http://schemas.microsoft.com/office/powerpoint/2010/main" val="1649077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166428" y="904461"/>
            <a:ext cx="8811144" cy="5422083"/>
          </a:xfrm>
          <a:prstGeom prst="rect">
            <a:avLst/>
          </a:prstGeom>
          <a:noFill/>
          <a:ln>
            <a:noFill/>
          </a:ln>
        </p:spPr>
        <p:txBody>
          <a:bodyPr spcFirstLastPara="1" wrap="square" lIns="91425" tIns="45700" rIns="91425" bIns="45700" anchor="t" anchorCtr="0">
            <a:noAutofit/>
          </a:bodyPr>
          <a:lstStyle/>
          <a:p>
            <a:pPr marL="514350" indent="-514350"/>
            <a:r>
              <a:rPr lang="en-US" sz="2200" i="1" dirty="0"/>
              <a:t>Problem statement</a:t>
            </a:r>
          </a:p>
          <a:p>
            <a:pPr marL="514350" indent="-514350"/>
            <a:r>
              <a:rPr lang="en-US" sz="2200" i="1" dirty="0"/>
              <a:t>Pertinent information</a:t>
            </a:r>
          </a:p>
          <a:p>
            <a:pPr marL="514350" indent="-514350"/>
            <a:r>
              <a:rPr lang="en-US" sz="2200" i="1" dirty="0"/>
              <a:t>Literature survey/review</a:t>
            </a:r>
          </a:p>
          <a:p>
            <a:pPr marL="514350" indent="-514350"/>
            <a:r>
              <a:rPr lang="en-US" sz="2200" i="1" dirty="0"/>
              <a:t>Problem analysis</a:t>
            </a:r>
          </a:p>
          <a:p>
            <a:pPr marL="514350" indent="-514350"/>
            <a:r>
              <a:rPr lang="en-US" sz="2200" i="1" dirty="0"/>
              <a:t>Questionnaire for stakeholders</a:t>
            </a:r>
          </a:p>
          <a:p>
            <a:pPr marL="514350" indent="-514350"/>
            <a:r>
              <a:rPr lang="en-US" sz="2200" i="1" dirty="0"/>
              <a:t>Requirements</a:t>
            </a:r>
          </a:p>
          <a:p>
            <a:pPr marL="514350" indent="-514350"/>
            <a:r>
              <a:rPr lang="en-US" sz="2200" i="1" dirty="0"/>
              <a:t>Use case scenarios</a:t>
            </a:r>
          </a:p>
          <a:p>
            <a:pPr marL="514350" indent="-514350"/>
            <a:r>
              <a:rPr lang="en-US" sz="2200" i="1" dirty="0"/>
              <a:t>Specifications/Functions</a:t>
            </a:r>
          </a:p>
          <a:p>
            <a:pPr marL="514350" indent="-514350"/>
            <a:r>
              <a:rPr lang="en-US" sz="2200" i="1" dirty="0"/>
              <a:t>MATLAB Requirement tool box</a:t>
            </a:r>
          </a:p>
          <a:p>
            <a:pPr marL="514350" indent="-514350"/>
            <a:r>
              <a:rPr lang="en-US" sz="2200" i="1" dirty="0">
                <a:solidFill>
                  <a:schemeClr val="tx1"/>
                </a:solidFill>
                <a:latin typeface="Calibri"/>
                <a:ea typeface="Calibri"/>
                <a:cs typeface="Calibri"/>
                <a:sym typeface="Calibri"/>
              </a:rPr>
              <a:t>Analysis of Existing Products</a:t>
            </a:r>
          </a:p>
          <a:p>
            <a:pPr marL="514350" indent="-514350"/>
            <a:r>
              <a:rPr lang="en-US" sz="2200" i="1" dirty="0">
                <a:solidFill>
                  <a:schemeClr val="tx1"/>
                </a:solidFill>
              </a:rPr>
              <a:t>Identification of Similarities &amp; differences of functionalities</a:t>
            </a:r>
          </a:p>
          <a:p>
            <a:pPr marL="514350" indent="-514350"/>
            <a:r>
              <a:rPr lang="en-US" sz="2200" i="1" dirty="0">
                <a:solidFill>
                  <a:schemeClr val="tx1"/>
                </a:solidFill>
              </a:rPr>
              <a:t>Identification of Similarities &amp; differences of entities</a:t>
            </a:r>
          </a:p>
          <a:p>
            <a:pPr marL="514350" indent="-514350"/>
            <a:r>
              <a:rPr lang="en-US" sz="2200" i="1" dirty="0">
                <a:solidFill>
                  <a:schemeClr val="tx1"/>
                </a:solidFill>
              </a:rPr>
              <a:t>Conceptual design</a:t>
            </a:r>
          </a:p>
        </p:txBody>
      </p:sp>
      <p:sp>
        <p:nvSpPr>
          <p:cNvPr id="102" name="Google Shape;102;p2"/>
          <p:cNvSpPr txBox="1">
            <a:spLocks noGrp="1"/>
          </p:cNvSpPr>
          <p:nvPr>
            <p:ph type="title"/>
          </p:nvPr>
        </p:nvSpPr>
        <p:spPr>
          <a:xfrm>
            <a:off x="150020" y="126432"/>
            <a:ext cx="6658284" cy="5270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3600"/>
              <a:buFont typeface="Calibri"/>
              <a:buNone/>
            </a:pPr>
            <a:r>
              <a:rPr lang="en-IN" sz="3600" i="1" dirty="0">
                <a:solidFill>
                  <a:srgbClr val="C00000"/>
                </a:solidFill>
                <a:latin typeface="Calibri"/>
                <a:ea typeface="Calibri"/>
                <a:cs typeface="Calibri"/>
                <a:sym typeface="Calibri"/>
              </a:rPr>
              <a:t>Contents</a:t>
            </a:r>
            <a:endParaRPr i="1" dirty="0"/>
          </a:p>
        </p:txBody>
      </p:sp>
      <p:sp>
        <p:nvSpPr>
          <p:cNvPr id="104" name="Google Shape;104;p2"/>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05" name="Google Shape;105;p2"/>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4C2FB0-4FE1-E231-A492-5DD848CC5D1B}"/>
              </a:ext>
            </a:extLst>
          </p:cNvPr>
          <p:cNvSpPr>
            <a:spLocks noGrp="1"/>
          </p:cNvSpPr>
          <p:nvPr>
            <p:ph type="body" idx="1"/>
          </p:nvPr>
        </p:nvSpPr>
        <p:spPr/>
        <p:txBody>
          <a:bodyPr>
            <a:normAutofit/>
          </a:bodyPr>
          <a:lstStyle/>
          <a:p>
            <a:pPr marL="342900" lvl="0" indent="-342900" algn="l" rtl="0">
              <a:lnSpc>
                <a:spcPct val="90000"/>
              </a:lnSpc>
              <a:spcBef>
                <a:spcPts val="0"/>
              </a:spcBef>
              <a:spcAft>
                <a:spcPts val="0"/>
              </a:spcAft>
              <a:buClr>
                <a:schemeClr val="dk1"/>
              </a:buClr>
              <a:buSzPts val="28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Performance requirements :</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1.  Cart Following Mechanism   </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Safe Distance Maintenance: The cart must maintain a safe distance from the customer during operation. </a:t>
            </a: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Speed Matching: The cart must automatically match the walking speed of the customer.</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2.   User Alerts and Notifications   </a:t>
            </a: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Proximity Alert: The cart must alert the user if they move far away from it.</a:t>
            </a: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Theft prevention: The cart shall alert when unauthorized item removal occurs.</a:t>
            </a:r>
          </a:p>
          <a:p>
            <a:endParaRPr lang="en-IN" dirty="0"/>
          </a:p>
        </p:txBody>
      </p:sp>
      <p:sp>
        <p:nvSpPr>
          <p:cNvPr id="3" name="Slide Number Placeholder 2">
            <a:extLst>
              <a:ext uri="{FF2B5EF4-FFF2-40B4-BE49-F238E27FC236}">
                <a16:creationId xmlns:a16="http://schemas.microsoft.com/office/drawing/2014/main" id="{7D68AE03-99B4-E57D-0119-20F43F2EE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20</a:t>
            </a:fld>
            <a:endParaRPr lang="en-IN"/>
          </a:p>
        </p:txBody>
      </p:sp>
      <p:sp>
        <p:nvSpPr>
          <p:cNvPr id="4" name="Title 3">
            <a:extLst>
              <a:ext uri="{FF2B5EF4-FFF2-40B4-BE49-F238E27FC236}">
                <a16:creationId xmlns:a16="http://schemas.microsoft.com/office/drawing/2014/main" id="{0AC35538-4459-824A-39A0-344134392B85}"/>
              </a:ext>
            </a:extLst>
          </p:cNvPr>
          <p:cNvSpPr>
            <a:spLocks noGrp="1"/>
          </p:cNvSpPr>
          <p:nvPr>
            <p:ph type="title"/>
          </p:nvPr>
        </p:nvSpPr>
        <p:spPr/>
        <p:txBody>
          <a:bodyPr/>
          <a:lstStyle/>
          <a:p>
            <a:r>
              <a:rPr lang="en-US" sz="3600" i="1" dirty="0">
                <a:solidFill>
                  <a:srgbClr val="C00000"/>
                </a:solidFill>
              </a:rPr>
              <a:t>Requirements</a:t>
            </a:r>
            <a:endParaRPr lang="en-IN" sz="3600" dirty="0"/>
          </a:p>
        </p:txBody>
      </p:sp>
    </p:spTree>
    <p:extLst>
      <p:ext uri="{BB962C8B-B14F-4D97-AF65-F5344CB8AC3E}">
        <p14:creationId xmlns:p14="http://schemas.microsoft.com/office/powerpoint/2010/main" val="4034835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CDC104-1623-772B-AF3B-2279F639F812}"/>
              </a:ext>
            </a:extLst>
          </p:cNvPr>
          <p:cNvSpPr>
            <a:spLocks noGrp="1"/>
          </p:cNvSpPr>
          <p:nvPr>
            <p:ph type="body" idx="1"/>
          </p:nvPr>
        </p:nvSpPr>
        <p:spPr/>
        <p:txBody>
          <a:bodyPr>
            <a:normAutofit/>
          </a:bodyPr>
          <a:lstStyle/>
          <a:p>
            <a:pPr marL="342900" lvl="0" indent="-342900" algn="l" rtl="0">
              <a:lnSpc>
                <a:spcPct val="90000"/>
              </a:lnSpc>
              <a:spcBef>
                <a:spcPts val="0"/>
              </a:spcBef>
              <a:spcAft>
                <a:spcPts val="0"/>
              </a:spcAft>
              <a:buClr>
                <a:schemeClr val="dk1"/>
              </a:buClr>
              <a:buSzPts val="28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System technical requirements :</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dk1"/>
              </a:buClr>
              <a:buSzPts val="2800"/>
              <a:buNone/>
            </a:pPr>
            <a:r>
              <a:rPr lang="en-US" sz="2000" dirty="0">
                <a:latin typeface="Times New Roman" panose="02020603050405020304" pitchFamily="18" charset="0"/>
                <a:cs typeface="Times New Roman" panose="02020603050405020304" pitchFamily="18" charset="0"/>
              </a:rPr>
              <a:t>1. Structural and Design Considerations</a:t>
            </a:r>
          </a:p>
          <a:p>
            <a:pPr marL="0" lvl="0" indent="0" algn="l"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Compact and Stable Design: The cart must be small enough to move around easily while staying stable.  </a:t>
            </a: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Durable Materials: The cart must be made from materials that are light but still strong and long-lasting.   </a:t>
            </a: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Modern Aesthetic: The cart must have a modern design that looks good and fits in with the store.  </a:t>
            </a: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Organized Wiring: The wires and cables should be neatly hidden inside the cart to keep them organized and out of sight.</a:t>
            </a:r>
          </a:p>
          <a:p>
            <a:endParaRPr lang="en-IN" dirty="0"/>
          </a:p>
        </p:txBody>
      </p:sp>
      <p:sp>
        <p:nvSpPr>
          <p:cNvPr id="3" name="Slide Number Placeholder 2">
            <a:extLst>
              <a:ext uri="{FF2B5EF4-FFF2-40B4-BE49-F238E27FC236}">
                <a16:creationId xmlns:a16="http://schemas.microsoft.com/office/drawing/2014/main" id="{69C92D64-D730-1865-BF54-0EFC88DE74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21</a:t>
            </a:fld>
            <a:endParaRPr lang="en-IN"/>
          </a:p>
        </p:txBody>
      </p:sp>
      <p:sp>
        <p:nvSpPr>
          <p:cNvPr id="4" name="Title 3">
            <a:extLst>
              <a:ext uri="{FF2B5EF4-FFF2-40B4-BE49-F238E27FC236}">
                <a16:creationId xmlns:a16="http://schemas.microsoft.com/office/drawing/2014/main" id="{653AFFB1-55A0-073D-8FDC-0CE78534EC22}"/>
              </a:ext>
            </a:extLst>
          </p:cNvPr>
          <p:cNvSpPr>
            <a:spLocks noGrp="1"/>
          </p:cNvSpPr>
          <p:nvPr>
            <p:ph type="title"/>
          </p:nvPr>
        </p:nvSpPr>
        <p:spPr/>
        <p:txBody>
          <a:bodyPr/>
          <a:lstStyle/>
          <a:p>
            <a:r>
              <a:rPr lang="en-US" sz="3600" i="1" dirty="0">
                <a:solidFill>
                  <a:srgbClr val="C00000"/>
                </a:solidFill>
              </a:rPr>
              <a:t>Requirements</a:t>
            </a:r>
            <a:endParaRPr lang="en-IN" sz="3600" dirty="0"/>
          </a:p>
        </p:txBody>
      </p:sp>
    </p:spTree>
    <p:extLst>
      <p:ext uri="{BB962C8B-B14F-4D97-AF65-F5344CB8AC3E}">
        <p14:creationId xmlns:p14="http://schemas.microsoft.com/office/powerpoint/2010/main" val="3569259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body" idx="1"/>
          </p:nvPr>
        </p:nvSpPr>
        <p:spPr>
          <a:xfrm>
            <a:off x="182837" y="992633"/>
            <a:ext cx="8811144" cy="518433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2800"/>
              <a:buNone/>
            </a:pPr>
            <a:r>
              <a:rPr lang="en-US" sz="2000" b="1" dirty="0">
                <a:latin typeface="Times New Roman" panose="02020603050405020304" pitchFamily="18" charset="0"/>
                <a:cs typeface="Times New Roman" panose="02020603050405020304" pitchFamily="18" charset="0"/>
              </a:rPr>
              <a:t>1. Customer Checkout Process </a:t>
            </a:r>
            <a:r>
              <a:rPr lang="en-US" sz="2000" dirty="0">
                <a:latin typeface="Times New Roman" panose="02020603050405020304" pitchFamily="18" charset="0"/>
                <a:cs typeface="Times New Roman" panose="02020603050405020304" pitchFamily="18" charset="0"/>
              </a:rPr>
              <a:t>: Customers pick up the Smart Shopping Cart, which scans items using RFID and displays the total cost. They can complete payment via a mobile app or directly on the cart.</a:t>
            </a:r>
          </a:p>
          <a:p>
            <a:pPr marL="0" lvl="0" indent="0" algn="just"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just" rtl="0">
              <a:lnSpc>
                <a:spcPct val="90000"/>
              </a:lnSpc>
              <a:spcBef>
                <a:spcPts val="0"/>
              </a:spcBef>
              <a:spcAft>
                <a:spcPts val="0"/>
              </a:spcAft>
              <a:buClr>
                <a:schemeClr val="dk1"/>
              </a:buClr>
              <a:buSzPts val="2800"/>
              <a:buNone/>
            </a:pPr>
            <a:r>
              <a:rPr lang="en-US" sz="2000" b="1" dirty="0">
                <a:latin typeface="Times New Roman" panose="02020603050405020304" pitchFamily="18" charset="0"/>
                <a:cs typeface="Times New Roman" panose="02020603050405020304" pitchFamily="18" charset="0"/>
              </a:rPr>
              <a:t>2. Item Removal and Adjustment </a:t>
            </a:r>
            <a:r>
              <a:rPr lang="en-US" sz="2000" dirty="0">
                <a:latin typeface="Times New Roman" panose="02020603050405020304" pitchFamily="18" charset="0"/>
                <a:cs typeface="Times New Roman" panose="02020603050405020304" pitchFamily="18" charset="0"/>
              </a:rPr>
              <a:t>: When an item is removed, the cart automatically updates the total cost, ensuring accurate billing.</a:t>
            </a:r>
          </a:p>
          <a:p>
            <a:pPr marL="0" lvl="0" indent="0" algn="just"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just" rtl="0">
              <a:lnSpc>
                <a:spcPct val="90000"/>
              </a:lnSpc>
              <a:spcBef>
                <a:spcPts val="0"/>
              </a:spcBef>
              <a:spcAft>
                <a:spcPts val="0"/>
              </a:spcAft>
              <a:buClr>
                <a:schemeClr val="dk1"/>
              </a:buClr>
              <a:buSzPts val="2800"/>
              <a:buNone/>
            </a:pPr>
            <a:r>
              <a:rPr lang="en-US" sz="2000" b="1" dirty="0">
                <a:latin typeface="Times New Roman" panose="02020603050405020304" pitchFamily="18" charset="0"/>
                <a:cs typeface="Times New Roman" panose="02020603050405020304" pitchFamily="18" charset="0"/>
              </a:rPr>
              <a:t>3. Obstacle Detection </a:t>
            </a:r>
            <a:r>
              <a:rPr lang="en-US" sz="2000" dirty="0">
                <a:latin typeface="Times New Roman" panose="02020603050405020304" pitchFamily="18" charset="0"/>
                <a:cs typeface="Times New Roman" panose="02020603050405020304" pitchFamily="18" charset="0"/>
              </a:rPr>
              <a:t>: Ultrasonic sensors enable the cart to detect obstacles, allowing it to stop or change direction for safety.</a:t>
            </a:r>
          </a:p>
          <a:p>
            <a:pPr marL="0" lvl="0" indent="0" algn="just"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just" rtl="0">
              <a:lnSpc>
                <a:spcPct val="90000"/>
              </a:lnSpc>
              <a:spcBef>
                <a:spcPts val="0"/>
              </a:spcBef>
              <a:spcAft>
                <a:spcPts val="0"/>
              </a:spcAft>
              <a:buClr>
                <a:schemeClr val="dk1"/>
              </a:buClr>
              <a:buSzPts val="2800"/>
              <a:buNone/>
            </a:pPr>
            <a:r>
              <a:rPr lang="en-US" sz="2000" b="1" dirty="0">
                <a:latin typeface="Times New Roman" panose="02020603050405020304" pitchFamily="18" charset="0"/>
                <a:cs typeface="Times New Roman" panose="02020603050405020304" pitchFamily="18" charset="0"/>
              </a:rPr>
              <a:t>4. Inventory Management </a:t>
            </a:r>
            <a:r>
              <a:rPr lang="en-US" sz="2000" dirty="0">
                <a:latin typeface="Times New Roman" panose="02020603050405020304" pitchFamily="18" charset="0"/>
                <a:cs typeface="Times New Roman" panose="02020603050405020304" pitchFamily="18" charset="0"/>
              </a:rPr>
              <a:t>: The cart helps store staff manage inventory by updating the database in real time as items are added or removed.</a:t>
            </a:r>
          </a:p>
          <a:p>
            <a:pPr marL="0" lvl="0" indent="0" algn="just"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just" rtl="0">
              <a:lnSpc>
                <a:spcPct val="90000"/>
              </a:lnSpc>
              <a:spcBef>
                <a:spcPts val="0"/>
              </a:spcBef>
              <a:spcAft>
                <a:spcPts val="0"/>
              </a:spcAft>
              <a:buClr>
                <a:schemeClr val="dk1"/>
              </a:buClr>
              <a:buSzPts val="2800"/>
              <a:buNone/>
            </a:pPr>
            <a:r>
              <a:rPr lang="en-US" sz="2000" b="1" dirty="0">
                <a:latin typeface="Times New Roman" panose="02020603050405020304" pitchFamily="18" charset="0"/>
                <a:cs typeface="Times New Roman" panose="02020603050405020304" pitchFamily="18" charset="0"/>
              </a:rPr>
              <a:t>5. Customer Assistance and Feedback </a:t>
            </a:r>
            <a:r>
              <a:rPr lang="en-US" sz="2000" dirty="0">
                <a:latin typeface="Times New Roman" panose="02020603050405020304" pitchFamily="18" charset="0"/>
                <a:cs typeface="Times New Roman" panose="02020603050405020304" pitchFamily="18" charset="0"/>
              </a:rPr>
              <a:t>: The cart can alert store staff to assist customers quickly, enhancing customer service.</a:t>
            </a:r>
          </a:p>
          <a:p>
            <a:pPr marL="0" lvl="0" indent="0" algn="just" rtl="0">
              <a:lnSpc>
                <a:spcPct val="90000"/>
              </a:lnSpc>
              <a:spcBef>
                <a:spcPts val="0"/>
              </a:spcBef>
              <a:spcAft>
                <a:spcPts val="0"/>
              </a:spcAft>
              <a:buClr>
                <a:schemeClr val="dk1"/>
              </a:buClr>
              <a:buSzPts val="2800"/>
              <a:buNone/>
            </a:pPr>
            <a:endParaRPr lang="en-US" sz="2000" dirty="0">
              <a:latin typeface="Times New Roman" panose="02020603050405020304" pitchFamily="18" charset="0"/>
              <a:cs typeface="Times New Roman" panose="02020603050405020304" pitchFamily="18" charset="0"/>
            </a:endParaRPr>
          </a:p>
          <a:p>
            <a:pPr marL="0" lvl="0" indent="0" algn="just" rtl="0">
              <a:lnSpc>
                <a:spcPct val="90000"/>
              </a:lnSpc>
              <a:spcBef>
                <a:spcPts val="0"/>
              </a:spcBef>
              <a:spcAft>
                <a:spcPts val="0"/>
              </a:spcAft>
              <a:buClr>
                <a:schemeClr val="dk1"/>
              </a:buClr>
              <a:buSzPts val="2800"/>
              <a:buNone/>
            </a:pPr>
            <a:r>
              <a:rPr lang="en-US" sz="2000" b="1" dirty="0">
                <a:latin typeface="Times New Roman" panose="02020603050405020304" pitchFamily="18" charset="0"/>
                <a:cs typeface="Times New Roman" panose="02020603050405020304" pitchFamily="18" charset="0"/>
              </a:rPr>
              <a:t>6. Post-Purchase Experience </a:t>
            </a:r>
            <a:r>
              <a:rPr lang="en-US" sz="2000" dirty="0">
                <a:latin typeface="Times New Roman" panose="02020603050405020304" pitchFamily="18" charset="0"/>
                <a:cs typeface="Times New Roman" panose="02020603050405020304" pitchFamily="18" charset="0"/>
              </a:rPr>
              <a:t>: After checkout, customers leave the cart for automated return or cleaning, with purchase data sent back to the store for inventory planning.</a:t>
            </a:r>
          </a:p>
        </p:txBody>
      </p:sp>
      <p:sp>
        <p:nvSpPr>
          <p:cNvPr id="156" name="Google Shape;156;p8"/>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pPr>
              <a:buClr>
                <a:srgbClr val="C00000"/>
              </a:buClr>
              <a:buSzPts val="3600"/>
            </a:pPr>
            <a:r>
              <a:rPr lang="en-US" sz="3600" i="1" dirty="0">
                <a:solidFill>
                  <a:srgbClr val="C00000"/>
                </a:solidFill>
              </a:rPr>
              <a:t>Use case scenarios</a:t>
            </a:r>
            <a:endParaRPr sz="3600" i="1" dirty="0">
              <a:solidFill>
                <a:srgbClr val="C00000"/>
              </a:solidFill>
            </a:endParaRPr>
          </a:p>
        </p:txBody>
      </p:sp>
      <p:sp>
        <p:nvSpPr>
          <p:cNvPr id="158" name="Google Shape;158;p8"/>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59" name="Google Shape;159;p8"/>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1"/>
          <p:cNvSpPr txBox="1">
            <a:spLocks noGrp="1"/>
          </p:cNvSpPr>
          <p:nvPr>
            <p:ph type="body" idx="1"/>
          </p:nvPr>
        </p:nvSpPr>
        <p:spPr>
          <a:xfrm>
            <a:off x="182837" y="992633"/>
            <a:ext cx="8811144" cy="5184330"/>
          </a:xfrm>
          <a:prstGeom prst="rect">
            <a:avLst/>
          </a:prstGeom>
          <a:noFill/>
          <a:ln>
            <a:noFill/>
          </a:ln>
        </p:spPr>
        <p:txBody>
          <a:bodyPr spcFirstLastPara="1" wrap="square" lIns="91425" tIns="45700" rIns="91425" bIns="45700" anchor="t" anchorCtr="0">
            <a:normAutofit/>
          </a:bodyPr>
          <a:lstStyle/>
          <a:p>
            <a:pPr marL="0" indent="0" algn="just">
              <a:buSzPts val="2800"/>
              <a:buNone/>
            </a:pPr>
            <a:r>
              <a:rPr lang="en-US" sz="2000" dirty="0">
                <a:latin typeface="Times New Roman" panose="02020603050405020304" pitchFamily="18" charset="0"/>
                <a:cs typeface="Times New Roman" panose="02020603050405020304" pitchFamily="18" charset="0"/>
              </a:rPr>
              <a:t>High-Level Requirements</a:t>
            </a:r>
          </a:p>
          <a:p>
            <a:pPr marL="0" indent="0" algn="just">
              <a:buSzPts val="2800"/>
              <a:buNone/>
            </a:pPr>
            <a:r>
              <a:rPr lang="en-US" sz="2000" dirty="0">
                <a:latin typeface="Times New Roman" panose="02020603050405020304" pitchFamily="18" charset="0"/>
                <a:cs typeface="Times New Roman" panose="02020603050405020304" pitchFamily="18" charset="0"/>
              </a:rPr>
              <a:t>1. Cart Following Mechanism   </a:t>
            </a:r>
          </a:p>
          <a:p>
            <a:pPr marL="342900" indent="-342900" algn="just">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Customer Tracking   </a:t>
            </a:r>
          </a:p>
          <a:p>
            <a:pPr marL="342900" indent="-342900" algn="just">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Safe Distance Maintenance  </a:t>
            </a:r>
          </a:p>
          <a:p>
            <a:pPr marL="342900" indent="-342900" algn="just">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Speed Matching</a:t>
            </a:r>
          </a:p>
          <a:p>
            <a:pPr marL="0" indent="0" algn="just">
              <a:buSzPts val="2800"/>
              <a:buNone/>
            </a:pPr>
            <a:r>
              <a:rPr lang="en-US" sz="2000" dirty="0">
                <a:latin typeface="Times New Roman" panose="02020603050405020304" pitchFamily="18" charset="0"/>
                <a:cs typeface="Times New Roman" panose="02020603050405020304" pitchFamily="18" charset="0"/>
              </a:rPr>
              <a:t>2. Item Detection and Billing   </a:t>
            </a:r>
          </a:p>
          <a:p>
            <a:pPr marL="342900" indent="-342900" algn="just">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Automatic Item Identification   </a:t>
            </a:r>
          </a:p>
          <a:p>
            <a:pPr marL="342900" indent="-342900" algn="just">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Real-time Billing   </a:t>
            </a:r>
          </a:p>
          <a:p>
            <a:pPr marL="342900" indent="-342900" algn="just">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Item Removal</a:t>
            </a:r>
          </a:p>
          <a:p>
            <a:pPr marL="0" indent="0" algn="just">
              <a:buSzPts val="2800"/>
              <a:buNone/>
            </a:pPr>
            <a:r>
              <a:rPr lang="en-US" sz="2000" dirty="0">
                <a:latin typeface="Times New Roman" panose="02020603050405020304" pitchFamily="18" charset="0"/>
                <a:cs typeface="Times New Roman" panose="02020603050405020304" pitchFamily="18" charset="0"/>
              </a:rPr>
              <a:t>3. User Alerts and Notifications   </a:t>
            </a:r>
          </a:p>
          <a:p>
            <a:pPr marL="342900" indent="-342900" algn="just">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Proximity Alert   </a:t>
            </a:r>
          </a:p>
          <a:p>
            <a:pPr marL="342900" indent="-342900" algn="just">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Repeated Item Notification    </a:t>
            </a:r>
          </a:p>
        </p:txBody>
      </p:sp>
      <p:sp>
        <p:nvSpPr>
          <p:cNvPr id="183" name="Google Shape;183;p11"/>
          <p:cNvSpPr txBox="1">
            <a:spLocks noGrp="1"/>
          </p:cNvSpPr>
          <p:nvPr>
            <p:ph type="title"/>
          </p:nvPr>
        </p:nvSpPr>
        <p:spPr>
          <a:xfrm>
            <a:off x="78101" y="115305"/>
            <a:ext cx="7886700"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Specifications/Functions</a:t>
            </a:r>
          </a:p>
        </p:txBody>
      </p:sp>
      <p:sp>
        <p:nvSpPr>
          <p:cNvPr id="185" name="Google Shape;185;p11"/>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86" name="Google Shape;186;p11"/>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12"/>
          <p:cNvSpPr txBox="1">
            <a:spLocks noGrp="1"/>
          </p:cNvSpPr>
          <p:nvPr>
            <p:ph type="title"/>
          </p:nvPr>
        </p:nvSpPr>
        <p:spPr>
          <a:xfrm>
            <a:off x="78100" y="115305"/>
            <a:ext cx="8811143"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MATLAB Requirement tool box</a:t>
            </a:r>
          </a:p>
        </p:txBody>
      </p:sp>
      <p:sp>
        <p:nvSpPr>
          <p:cNvPr id="194" name="Google Shape;194;p12"/>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95" name="Google Shape;195;p12"/>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24</a:t>
            </a:fld>
            <a:endParaRPr/>
          </a:p>
        </p:txBody>
      </p:sp>
      <p:pic>
        <p:nvPicPr>
          <p:cNvPr id="5" name="Picture 4">
            <a:extLst>
              <a:ext uri="{FF2B5EF4-FFF2-40B4-BE49-F238E27FC236}">
                <a16:creationId xmlns:a16="http://schemas.microsoft.com/office/drawing/2014/main" id="{EB15C8D6-0E19-6272-6F41-2CB8A00DFFB5}"/>
              </a:ext>
            </a:extLst>
          </p:cNvPr>
          <p:cNvPicPr>
            <a:picLocks noChangeAspect="1"/>
          </p:cNvPicPr>
          <p:nvPr/>
        </p:nvPicPr>
        <p:blipFill>
          <a:blip r:embed="rId3"/>
          <a:stretch>
            <a:fillRect/>
          </a:stretch>
        </p:blipFill>
        <p:spPr>
          <a:xfrm>
            <a:off x="75810" y="906906"/>
            <a:ext cx="8992379" cy="553564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A0DF85-2C68-0E74-E0C3-D46FF44FFC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25</a:t>
            </a:fld>
            <a:endParaRPr lang="en-IN"/>
          </a:p>
        </p:txBody>
      </p:sp>
      <p:sp>
        <p:nvSpPr>
          <p:cNvPr id="4" name="Title 3">
            <a:extLst>
              <a:ext uri="{FF2B5EF4-FFF2-40B4-BE49-F238E27FC236}">
                <a16:creationId xmlns:a16="http://schemas.microsoft.com/office/drawing/2014/main" id="{095F7FAD-F835-A447-EBB5-65AF6D34BFB0}"/>
              </a:ext>
            </a:extLst>
          </p:cNvPr>
          <p:cNvSpPr>
            <a:spLocks noGrp="1"/>
          </p:cNvSpPr>
          <p:nvPr>
            <p:ph type="title"/>
          </p:nvPr>
        </p:nvSpPr>
        <p:spPr/>
        <p:txBody>
          <a:bodyPr/>
          <a:lstStyle/>
          <a:p>
            <a:r>
              <a:rPr lang="en-US" sz="3600" i="1" dirty="0">
                <a:solidFill>
                  <a:srgbClr val="C00000"/>
                </a:solidFill>
              </a:rPr>
              <a:t>MATLAB Requirement tool box</a:t>
            </a:r>
            <a:endParaRPr lang="en-IN" sz="3600" dirty="0"/>
          </a:p>
        </p:txBody>
      </p:sp>
      <p:pic>
        <p:nvPicPr>
          <p:cNvPr id="6" name="Picture 5">
            <a:extLst>
              <a:ext uri="{FF2B5EF4-FFF2-40B4-BE49-F238E27FC236}">
                <a16:creationId xmlns:a16="http://schemas.microsoft.com/office/drawing/2014/main" id="{15FEB9A7-6BC4-A6E4-5B4C-74F2FA661045}"/>
              </a:ext>
            </a:extLst>
          </p:cNvPr>
          <p:cNvPicPr>
            <a:picLocks noChangeAspect="1"/>
          </p:cNvPicPr>
          <p:nvPr/>
        </p:nvPicPr>
        <p:blipFill>
          <a:blip r:embed="rId2"/>
          <a:stretch>
            <a:fillRect/>
          </a:stretch>
        </p:blipFill>
        <p:spPr>
          <a:xfrm>
            <a:off x="150020" y="874325"/>
            <a:ext cx="8809484" cy="5631406"/>
          </a:xfrm>
          <a:prstGeom prst="rect">
            <a:avLst/>
          </a:prstGeom>
        </p:spPr>
      </p:pic>
    </p:spTree>
    <p:extLst>
      <p:ext uri="{BB962C8B-B14F-4D97-AF65-F5344CB8AC3E}">
        <p14:creationId xmlns:p14="http://schemas.microsoft.com/office/powerpoint/2010/main" val="180006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1A9940-BEF3-A5AF-EFE4-28DC11FB43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26</a:t>
            </a:fld>
            <a:endParaRPr lang="en-IN"/>
          </a:p>
        </p:txBody>
      </p:sp>
      <p:sp>
        <p:nvSpPr>
          <p:cNvPr id="4" name="Title 3">
            <a:extLst>
              <a:ext uri="{FF2B5EF4-FFF2-40B4-BE49-F238E27FC236}">
                <a16:creationId xmlns:a16="http://schemas.microsoft.com/office/drawing/2014/main" id="{154DF03E-65DC-CD50-902C-592BFF863F9D}"/>
              </a:ext>
            </a:extLst>
          </p:cNvPr>
          <p:cNvSpPr>
            <a:spLocks noGrp="1"/>
          </p:cNvSpPr>
          <p:nvPr>
            <p:ph type="title"/>
          </p:nvPr>
        </p:nvSpPr>
        <p:spPr/>
        <p:txBody>
          <a:bodyPr/>
          <a:lstStyle/>
          <a:p>
            <a:r>
              <a:rPr lang="en-US" sz="3600" i="1" dirty="0">
                <a:solidFill>
                  <a:srgbClr val="C00000"/>
                </a:solidFill>
              </a:rPr>
              <a:t>MATLAB Requirement tool box</a:t>
            </a:r>
            <a:endParaRPr lang="en-IN" sz="3600" dirty="0"/>
          </a:p>
        </p:txBody>
      </p:sp>
      <p:pic>
        <p:nvPicPr>
          <p:cNvPr id="5" name="Picture 4">
            <a:extLst>
              <a:ext uri="{FF2B5EF4-FFF2-40B4-BE49-F238E27FC236}">
                <a16:creationId xmlns:a16="http://schemas.microsoft.com/office/drawing/2014/main" id="{BAAF77A0-7288-F903-FF22-7BB3848F3344}"/>
              </a:ext>
            </a:extLst>
          </p:cNvPr>
          <p:cNvPicPr>
            <a:picLocks noChangeAspect="1"/>
          </p:cNvPicPr>
          <p:nvPr/>
        </p:nvPicPr>
        <p:blipFill>
          <a:blip r:embed="rId2"/>
          <a:stretch>
            <a:fillRect/>
          </a:stretch>
        </p:blipFill>
        <p:spPr>
          <a:xfrm>
            <a:off x="150020" y="850862"/>
            <a:ext cx="8839966" cy="5688061"/>
          </a:xfrm>
          <a:prstGeom prst="rect">
            <a:avLst/>
          </a:prstGeom>
        </p:spPr>
      </p:pic>
    </p:spTree>
    <p:extLst>
      <p:ext uri="{BB962C8B-B14F-4D97-AF65-F5344CB8AC3E}">
        <p14:creationId xmlns:p14="http://schemas.microsoft.com/office/powerpoint/2010/main" val="3462106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143000" y="1899403"/>
            <a:ext cx="6858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F5496"/>
              </a:buClr>
              <a:buSzPts val="4400"/>
              <a:buFont typeface="Calibri"/>
              <a:buNone/>
            </a:pPr>
            <a:r>
              <a:rPr lang="en-IN" sz="3800" b="1" i="1" dirty="0">
                <a:solidFill>
                  <a:srgbClr val="C00000"/>
                </a:solidFill>
                <a:latin typeface="Calibri" panose="020F0502020204030204" pitchFamily="34" charset="0"/>
              </a:rPr>
              <a:t>System design</a:t>
            </a:r>
            <a:br>
              <a:rPr lang="en-IN" sz="4400" b="1" i="1" u="none" strike="noStrike" dirty="0">
                <a:solidFill>
                  <a:srgbClr val="C00000"/>
                </a:solidFill>
                <a:effectLst/>
                <a:latin typeface="Calibri" panose="020F0502020204030204" pitchFamily="34" charset="0"/>
              </a:rPr>
            </a:br>
            <a:r>
              <a:rPr lang="en-US" sz="3200" b="1" i="1" dirty="0">
                <a:solidFill>
                  <a:srgbClr val="C00000"/>
                </a:solidFill>
                <a:latin typeface="Calibri" panose="020F0502020204030204" pitchFamily="34" charset="0"/>
              </a:rPr>
              <a:t>Defining the architecture and interfaces</a:t>
            </a:r>
            <a:endParaRPr sz="3200" i="1" dirty="0"/>
          </a:p>
        </p:txBody>
      </p:sp>
      <p:sp>
        <p:nvSpPr>
          <p:cNvPr id="95" name="Google Shape;95;p1"/>
          <p:cNvSpPr txBox="1">
            <a:spLocks noGrp="1"/>
          </p:cNvSpPr>
          <p:nvPr>
            <p:ph type="ftr" idx="11"/>
          </p:nvPr>
        </p:nvSpPr>
        <p:spPr>
          <a:xfrm>
            <a:off x="3028950" y="6376090"/>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endParaRPr dirty="0"/>
          </a:p>
        </p:txBody>
      </p:sp>
      <p:sp>
        <p:nvSpPr>
          <p:cNvPr id="96" name="Google Shape;96;p1"/>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27</a:t>
            </a:fld>
            <a:endParaRPr/>
          </a:p>
        </p:txBody>
      </p:sp>
    </p:spTree>
    <p:extLst>
      <p:ext uri="{BB962C8B-B14F-4D97-AF65-F5344CB8AC3E}">
        <p14:creationId xmlns:p14="http://schemas.microsoft.com/office/powerpoint/2010/main" val="1975670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body" idx="1"/>
          </p:nvPr>
        </p:nvSpPr>
        <p:spPr>
          <a:xfrm>
            <a:off x="182837" y="992632"/>
            <a:ext cx="8811144" cy="5738935"/>
          </a:xfrm>
          <a:prstGeom prst="rect">
            <a:avLst/>
          </a:prstGeom>
          <a:noFill/>
          <a:ln>
            <a:noFill/>
          </a:ln>
        </p:spPr>
        <p:txBody>
          <a:bodyPr spcFirstLastPara="1" wrap="square" lIns="91425" tIns="45700" rIns="91425" bIns="45700" anchor="t" anchorCtr="0">
            <a:normAutofit/>
          </a:bodyPr>
          <a:lstStyle/>
          <a:p>
            <a:pPr marL="514350" indent="-514350" algn="just">
              <a:spcBef>
                <a:spcPts val="0"/>
              </a:spcBef>
              <a:buSzPts val="2800"/>
              <a:buFont typeface="+mj-lt"/>
              <a:buAutoNum type="arabicPeriod"/>
            </a:pPr>
            <a:r>
              <a:rPr lang="en-IN" sz="2800" b="1" dirty="0"/>
              <a:t>Amazon Dash Cart.</a:t>
            </a:r>
          </a:p>
          <a:p>
            <a:pPr marL="0" indent="0" algn="just">
              <a:spcBef>
                <a:spcPts val="0"/>
              </a:spcBef>
              <a:buSzPts val="2800"/>
              <a:buNone/>
            </a:pPr>
            <a:endParaRPr lang="en-US" sz="2800" i="1" dirty="0"/>
          </a:p>
        </p:txBody>
      </p:sp>
      <p:sp>
        <p:nvSpPr>
          <p:cNvPr id="111" name="Google Shape;111;p3"/>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3600"/>
              <a:buFont typeface="Calibri"/>
              <a:buNone/>
            </a:pPr>
            <a:r>
              <a:rPr lang="en-US" sz="3600" i="1" dirty="0">
                <a:solidFill>
                  <a:srgbClr val="C00000"/>
                </a:solidFill>
                <a:latin typeface="Calibri"/>
                <a:ea typeface="Calibri"/>
                <a:cs typeface="Calibri"/>
                <a:sym typeface="Calibri"/>
              </a:rPr>
              <a:t>Analysis of Existing Products</a:t>
            </a:r>
            <a:endParaRPr lang="en-US" i="1" dirty="0"/>
          </a:p>
        </p:txBody>
      </p:sp>
      <p:sp>
        <p:nvSpPr>
          <p:cNvPr id="113" name="Google Shape;113;p3"/>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14" name="Google Shape;114;p3"/>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28</a:t>
            </a:fld>
            <a:endParaRPr/>
          </a:p>
        </p:txBody>
      </p:sp>
      <p:pic>
        <p:nvPicPr>
          <p:cNvPr id="2" name="Picture 1">
            <a:extLst>
              <a:ext uri="{FF2B5EF4-FFF2-40B4-BE49-F238E27FC236}">
                <a16:creationId xmlns:a16="http://schemas.microsoft.com/office/drawing/2014/main" id="{B1CE8EA8-99F0-1A6D-8583-C2B6920339A2}"/>
              </a:ext>
            </a:extLst>
          </p:cNvPr>
          <p:cNvPicPr>
            <a:picLocks noChangeAspect="1"/>
          </p:cNvPicPr>
          <p:nvPr/>
        </p:nvPicPr>
        <p:blipFill>
          <a:blip r:embed="rId3"/>
          <a:stretch>
            <a:fillRect/>
          </a:stretch>
        </p:blipFill>
        <p:spPr>
          <a:xfrm>
            <a:off x="576284" y="1492815"/>
            <a:ext cx="3194581" cy="1786283"/>
          </a:xfrm>
          <a:prstGeom prst="rect">
            <a:avLst/>
          </a:prstGeom>
        </p:spPr>
      </p:pic>
      <p:sp>
        <p:nvSpPr>
          <p:cNvPr id="6" name="TextBox 5">
            <a:extLst>
              <a:ext uri="{FF2B5EF4-FFF2-40B4-BE49-F238E27FC236}">
                <a16:creationId xmlns:a16="http://schemas.microsoft.com/office/drawing/2014/main" id="{D4D1593B-DBB0-BA02-C3E8-AA4C1D2ABF49}"/>
              </a:ext>
            </a:extLst>
          </p:cNvPr>
          <p:cNvSpPr txBox="1"/>
          <p:nvPr/>
        </p:nvSpPr>
        <p:spPr>
          <a:xfrm>
            <a:off x="182837" y="3712368"/>
            <a:ext cx="8778325" cy="1938992"/>
          </a:xfrm>
          <a:prstGeom prst="rect">
            <a:avLst/>
          </a:prstGeom>
          <a:noFill/>
        </p:spPr>
        <p:txBody>
          <a:bodyPr wrap="square">
            <a:spAutoFit/>
          </a:bodyPr>
          <a:lstStyle/>
          <a:p>
            <a:r>
              <a:rPr lang="en-US" sz="2000" i="1" dirty="0">
                <a:latin typeface="Times New Roman" panose="02020603050405020304" pitchFamily="18" charset="0"/>
                <a:cs typeface="Times New Roman" panose="02020603050405020304" pitchFamily="18" charset="0"/>
              </a:rPr>
              <a:t>Specifications:</a:t>
            </a: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Holds up to four grocery bags, doubling the capacity of earlier versions.</a:t>
            </a: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Weather-resistant to withstand outdoor conditions, making it more durable.</a:t>
            </a: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Real-time receipt display on the cart's screen.</a:t>
            </a: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Improved weight measurement system for precise produce weighing, including an algorithm that compensates for cart movement.</a:t>
            </a:r>
          </a:p>
        </p:txBody>
      </p:sp>
    </p:spTree>
    <p:extLst>
      <p:ext uri="{BB962C8B-B14F-4D97-AF65-F5344CB8AC3E}">
        <p14:creationId xmlns:p14="http://schemas.microsoft.com/office/powerpoint/2010/main" val="2218732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5E1780-8283-892C-7CA9-61BAA1D54C1F}"/>
              </a:ext>
            </a:extLst>
          </p:cNvPr>
          <p:cNvSpPr>
            <a:spLocks noGrp="1"/>
          </p:cNvSpPr>
          <p:nvPr>
            <p:ph type="body" idx="1"/>
          </p:nvPr>
        </p:nvSpPr>
        <p:spPr/>
        <p:txBody>
          <a:bodyPr>
            <a:normAutofit fontScale="92500" lnSpcReduction="10000"/>
          </a:bodyPr>
          <a:lstStyle/>
          <a:p>
            <a:r>
              <a:rPr lang="en-US" sz="2200" i="1" dirty="0">
                <a:latin typeface="Times New Roman" panose="02020603050405020304" pitchFamily="18" charset="0"/>
                <a:cs typeface="Times New Roman" panose="02020603050405020304" pitchFamily="18" charset="0"/>
              </a:rPr>
              <a:t>Technical aspects like Actuators, and sensors  used</a:t>
            </a:r>
          </a:p>
          <a:p>
            <a:pPr>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Weight sensors.</a:t>
            </a:r>
          </a:p>
          <a:p>
            <a:pPr>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Cameras(CV).</a:t>
            </a:r>
          </a:p>
          <a:p>
            <a:pPr>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motion sensors.</a:t>
            </a:r>
          </a:p>
          <a:p>
            <a:pPr marL="25400" indent="0">
              <a:buNone/>
            </a:pPr>
            <a:endParaRPr lang="en-IN" sz="2200" dirty="0">
              <a:latin typeface="Times New Roman" panose="02020603050405020304" pitchFamily="18" charset="0"/>
              <a:cs typeface="Times New Roman" panose="02020603050405020304" pitchFamily="18" charset="0"/>
            </a:endParaRPr>
          </a:p>
          <a:p>
            <a:r>
              <a:rPr lang="en-IN" sz="2200" i="1" dirty="0">
                <a:latin typeface="Times New Roman" panose="02020603050405020304" pitchFamily="18" charset="0"/>
                <a:cs typeface="Times New Roman" panose="02020603050405020304" pitchFamily="18" charset="0"/>
              </a:rPr>
              <a:t>Technology Used</a:t>
            </a:r>
          </a:p>
          <a:p>
            <a:pPr>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Computer Vision</a:t>
            </a:r>
          </a:p>
          <a:p>
            <a:pPr>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Sensor Fusion</a:t>
            </a:r>
          </a:p>
          <a:p>
            <a:pPr>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QR Code Integration</a:t>
            </a:r>
          </a:p>
          <a:p>
            <a:pPr marL="25400" indent="0">
              <a:buNone/>
            </a:pPr>
            <a:endParaRPr lang="en-IN" sz="2200" i="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200" i="1" dirty="0">
                <a:latin typeface="Times New Roman" panose="02020603050405020304" pitchFamily="18" charset="0"/>
                <a:cs typeface="Times New Roman" panose="02020603050405020304" pitchFamily="18" charset="0"/>
              </a:rPr>
              <a:t>Functionalities/Use Cases</a:t>
            </a:r>
          </a:p>
          <a:p>
            <a:pPr>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Automatic Checkout  </a:t>
            </a:r>
          </a:p>
          <a:p>
            <a:pPr>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Produce Weight Measurement </a:t>
            </a:r>
          </a:p>
          <a:p>
            <a:pPr>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Product Suggestions</a:t>
            </a:r>
          </a:p>
          <a:p>
            <a:pPr marL="25400" indent="0">
              <a:buNone/>
            </a:pPr>
            <a:endParaRPr lang="en-IN" dirty="0"/>
          </a:p>
        </p:txBody>
      </p:sp>
      <p:sp>
        <p:nvSpPr>
          <p:cNvPr id="3" name="Slide Number Placeholder 2">
            <a:extLst>
              <a:ext uri="{FF2B5EF4-FFF2-40B4-BE49-F238E27FC236}">
                <a16:creationId xmlns:a16="http://schemas.microsoft.com/office/drawing/2014/main" id="{D35FF509-FF20-E274-670B-B86FF11FE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29</a:t>
            </a:fld>
            <a:endParaRPr lang="en-IN"/>
          </a:p>
        </p:txBody>
      </p:sp>
      <p:sp>
        <p:nvSpPr>
          <p:cNvPr id="4" name="Title 3">
            <a:extLst>
              <a:ext uri="{FF2B5EF4-FFF2-40B4-BE49-F238E27FC236}">
                <a16:creationId xmlns:a16="http://schemas.microsoft.com/office/drawing/2014/main" id="{D42F681F-1FE9-8C8E-6B34-D2431B41D0C7}"/>
              </a:ext>
            </a:extLst>
          </p:cNvPr>
          <p:cNvSpPr>
            <a:spLocks noGrp="1"/>
          </p:cNvSpPr>
          <p:nvPr>
            <p:ph type="title"/>
          </p:nvPr>
        </p:nvSpPr>
        <p:spPr/>
        <p:txBody>
          <a:bodyPr/>
          <a:lstStyle/>
          <a:p>
            <a:r>
              <a:rPr lang="en-US" sz="3600" i="1" dirty="0">
                <a:solidFill>
                  <a:srgbClr val="C00000"/>
                </a:solidFill>
                <a:latin typeface="Calibri"/>
                <a:ea typeface="Calibri"/>
                <a:cs typeface="Calibri"/>
                <a:sym typeface="Calibri"/>
              </a:rPr>
              <a:t>Analysis of Existing Products</a:t>
            </a:r>
            <a:endParaRPr lang="en-IN" sz="3600" dirty="0"/>
          </a:p>
        </p:txBody>
      </p:sp>
    </p:spTree>
    <p:extLst>
      <p:ext uri="{BB962C8B-B14F-4D97-AF65-F5344CB8AC3E}">
        <p14:creationId xmlns:p14="http://schemas.microsoft.com/office/powerpoint/2010/main" val="49301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body" idx="1"/>
          </p:nvPr>
        </p:nvSpPr>
        <p:spPr>
          <a:xfrm>
            <a:off x="166428" y="884583"/>
            <a:ext cx="8811144" cy="5422083"/>
          </a:xfrm>
          <a:prstGeom prst="rect">
            <a:avLst/>
          </a:prstGeom>
          <a:noFill/>
          <a:ln>
            <a:noFill/>
          </a:ln>
        </p:spPr>
        <p:txBody>
          <a:bodyPr spcFirstLastPara="1" wrap="square" lIns="91425" tIns="45700" rIns="91425" bIns="45700" anchor="t" anchorCtr="0">
            <a:noAutofit/>
          </a:bodyPr>
          <a:lstStyle/>
          <a:p>
            <a:pPr marL="514350" indent="-514350"/>
            <a:r>
              <a:rPr lang="en-US" sz="2200" i="1" dirty="0">
                <a:solidFill>
                  <a:schemeClr val="tx1"/>
                </a:solidFill>
                <a:latin typeface="Calibri"/>
                <a:ea typeface="Calibri"/>
                <a:cs typeface="Calibri"/>
                <a:sym typeface="Calibri"/>
              </a:rPr>
              <a:t>Function tree</a:t>
            </a:r>
            <a:endParaRPr lang="en-US" sz="2200" i="1" dirty="0">
              <a:solidFill>
                <a:schemeClr val="tx1"/>
              </a:solidFill>
            </a:endParaRPr>
          </a:p>
          <a:p>
            <a:pPr marL="514350" indent="-514350"/>
            <a:r>
              <a:rPr lang="en-US" sz="2200" i="1" dirty="0">
                <a:solidFill>
                  <a:schemeClr val="tx1"/>
                </a:solidFill>
              </a:rPr>
              <a:t>FBS Model</a:t>
            </a:r>
          </a:p>
          <a:p>
            <a:pPr marL="514350" indent="-514350"/>
            <a:r>
              <a:rPr lang="en-US" sz="2200" i="1" dirty="0">
                <a:solidFill>
                  <a:schemeClr val="tx1"/>
                </a:solidFill>
              </a:rPr>
              <a:t>Multidisciplinary Product Decomposition</a:t>
            </a:r>
          </a:p>
          <a:p>
            <a:pPr marL="514350" indent="-514350"/>
            <a:r>
              <a:rPr lang="en-US" sz="2200" i="1" dirty="0">
                <a:solidFill>
                  <a:schemeClr val="tx1"/>
                </a:solidFill>
              </a:rPr>
              <a:t>Product Architecture</a:t>
            </a:r>
          </a:p>
          <a:p>
            <a:pPr marL="514350" indent="-514350"/>
            <a:r>
              <a:rPr lang="en-US" sz="2200" i="1" dirty="0">
                <a:solidFill>
                  <a:schemeClr val="tx1"/>
                </a:solidFill>
              </a:rPr>
              <a:t>Virtual model</a:t>
            </a:r>
          </a:p>
          <a:p>
            <a:pPr marL="514350" indent="-514350"/>
            <a:r>
              <a:rPr lang="en-US" sz="2200" i="1" dirty="0">
                <a:solidFill>
                  <a:schemeClr val="tx1"/>
                </a:solidFill>
              </a:rPr>
              <a:t>Mathematical model</a:t>
            </a:r>
          </a:p>
          <a:p>
            <a:pPr marL="514350" indent="-514350"/>
            <a:r>
              <a:rPr lang="en-US" sz="2200" i="1" dirty="0">
                <a:solidFill>
                  <a:schemeClr val="tx1"/>
                </a:solidFill>
              </a:rPr>
              <a:t>Simulation</a:t>
            </a:r>
          </a:p>
          <a:p>
            <a:pPr indent="-457200"/>
            <a:r>
              <a:rPr lang="en-US" sz="2200" i="1" dirty="0">
                <a:solidFill>
                  <a:schemeClr val="tx1"/>
                </a:solidFill>
              </a:rPr>
              <a:t>Mechanical Design – Dynamics calculations</a:t>
            </a:r>
          </a:p>
          <a:p>
            <a:pPr indent="-457200"/>
            <a:r>
              <a:rPr lang="en-US" sz="2200" i="1" dirty="0">
                <a:solidFill>
                  <a:schemeClr val="tx1"/>
                </a:solidFill>
              </a:rPr>
              <a:t>Control system design – System work flow</a:t>
            </a:r>
          </a:p>
          <a:p>
            <a:pPr indent="-457200"/>
            <a:r>
              <a:rPr lang="en-US" sz="2200" i="1" dirty="0">
                <a:solidFill>
                  <a:schemeClr val="tx1"/>
                </a:solidFill>
              </a:rPr>
              <a:t>Software design – MATLAB System composer logical architecture</a:t>
            </a:r>
          </a:p>
          <a:p>
            <a:pPr indent="-457200"/>
            <a:r>
              <a:rPr lang="en-US" sz="2200" i="1" dirty="0">
                <a:solidFill>
                  <a:schemeClr val="tx1"/>
                </a:solidFill>
              </a:rPr>
              <a:t>Electrical design – Power calculations (Battery/Adapter sizing)</a:t>
            </a:r>
          </a:p>
          <a:p>
            <a:pPr indent="-457200"/>
            <a:r>
              <a:rPr lang="en-US" sz="2200" i="1" dirty="0">
                <a:solidFill>
                  <a:schemeClr val="tx1"/>
                </a:solidFill>
              </a:rPr>
              <a:t>Electronics design – Circuit design</a:t>
            </a:r>
          </a:p>
          <a:p>
            <a:pPr indent="-457200"/>
            <a:r>
              <a:rPr lang="en-US" sz="2200" i="1" dirty="0">
                <a:solidFill>
                  <a:schemeClr val="tx1"/>
                </a:solidFill>
              </a:rPr>
              <a:t>User on prototype</a:t>
            </a:r>
          </a:p>
          <a:p>
            <a:pPr indent="-457200"/>
            <a:r>
              <a:rPr lang="en-US" sz="2200" i="1" dirty="0">
                <a:solidFill>
                  <a:schemeClr val="tx1"/>
                </a:solidFill>
              </a:rPr>
              <a:t>NPS Score</a:t>
            </a:r>
          </a:p>
        </p:txBody>
      </p:sp>
      <p:sp>
        <p:nvSpPr>
          <p:cNvPr id="102" name="Google Shape;102;p2"/>
          <p:cNvSpPr txBox="1">
            <a:spLocks noGrp="1"/>
          </p:cNvSpPr>
          <p:nvPr>
            <p:ph type="title"/>
          </p:nvPr>
        </p:nvSpPr>
        <p:spPr>
          <a:xfrm>
            <a:off x="150020" y="126432"/>
            <a:ext cx="6658284" cy="5270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3600"/>
              <a:buFont typeface="Calibri"/>
              <a:buNone/>
            </a:pPr>
            <a:r>
              <a:rPr lang="en-IN" sz="3600" i="1" dirty="0">
                <a:solidFill>
                  <a:srgbClr val="C00000"/>
                </a:solidFill>
                <a:latin typeface="Calibri"/>
                <a:ea typeface="Calibri"/>
                <a:cs typeface="Calibri"/>
                <a:sym typeface="Calibri"/>
              </a:rPr>
              <a:t>Contents</a:t>
            </a:r>
            <a:endParaRPr i="1" dirty="0"/>
          </a:p>
        </p:txBody>
      </p:sp>
      <p:sp>
        <p:nvSpPr>
          <p:cNvPr id="104" name="Google Shape;104;p2"/>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05" name="Google Shape;105;p2"/>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a:t>
            </a:fld>
            <a:endParaRPr/>
          </a:p>
        </p:txBody>
      </p:sp>
    </p:spTree>
    <p:extLst>
      <p:ext uri="{BB962C8B-B14F-4D97-AF65-F5344CB8AC3E}">
        <p14:creationId xmlns:p14="http://schemas.microsoft.com/office/powerpoint/2010/main" val="62370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67A384-6454-749A-B4C6-EC08CA3AABB4}"/>
              </a:ext>
            </a:extLst>
          </p:cNvPr>
          <p:cNvSpPr>
            <a:spLocks noGrp="1"/>
          </p:cNvSpPr>
          <p:nvPr>
            <p:ph type="body" idx="1"/>
          </p:nvPr>
        </p:nvSpPr>
        <p:spPr/>
        <p:txBody>
          <a:bodyPr/>
          <a:lstStyle/>
          <a:p>
            <a:pPr marL="25400" indent="0">
              <a:buNone/>
            </a:pPr>
            <a:r>
              <a:rPr lang="en-US" b="1" dirty="0"/>
              <a:t>2.  </a:t>
            </a:r>
            <a:r>
              <a:rPr lang="en-IN" b="1" dirty="0"/>
              <a:t>Caper AI Cart</a:t>
            </a:r>
          </a:p>
          <a:p>
            <a:pPr marL="25400" indent="0">
              <a:buNone/>
            </a:pPr>
            <a:endParaRPr lang="en-IN" dirty="0"/>
          </a:p>
        </p:txBody>
      </p:sp>
      <p:sp>
        <p:nvSpPr>
          <p:cNvPr id="3" name="Slide Number Placeholder 2">
            <a:extLst>
              <a:ext uri="{FF2B5EF4-FFF2-40B4-BE49-F238E27FC236}">
                <a16:creationId xmlns:a16="http://schemas.microsoft.com/office/drawing/2014/main" id="{C23F7E0E-90BD-6631-6E1D-D1D1CB0A33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30</a:t>
            </a:fld>
            <a:endParaRPr lang="en-IN"/>
          </a:p>
        </p:txBody>
      </p:sp>
      <p:sp>
        <p:nvSpPr>
          <p:cNvPr id="4" name="Title 3">
            <a:extLst>
              <a:ext uri="{FF2B5EF4-FFF2-40B4-BE49-F238E27FC236}">
                <a16:creationId xmlns:a16="http://schemas.microsoft.com/office/drawing/2014/main" id="{FD1CAFA5-25A7-6704-892F-14206D11B080}"/>
              </a:ext>
            </a:extLst>
          </p:cNvPr>
          <p:cNvSpPr>
            <a:spLocks noGrp="1"/>
          </p:cNvSpPr>
          <p:nvPr>
            <p:ph type="title"/>
          </p:nvPr>
        </p:nvSpPr>
        <p:spPr/>
        <p:txBody>
          <a:bodyPr/>
          <a:lstStyle/>
          <a:p>
            <a:r>
              <a:rPr lang="en-US" sz="3600" i="1" dirty="0">
                <a:solidFill>
                  <a:srgbClr val="C00000"/>
                </a:solidFill>
                <a:latin typeface="Calibri"/>
                <a:ea typeface="Calibri"/>
                <a:cs typeface="Calibri"/>
                <a:sym typeface="Calibri"/>
              </a:rPr>
              <a:t>Analysis of Existing Products</a:t>
            </a:r>
            <a:endParaRPr lang="en-IN" sz="3600" dirty="0"/>
          </a:p>
        </p:txBody>
      </p:sp>
      <p:pic>
        <p:nvPicPr>
          <p:cNvPr id="5" name="Picture 4">
            <a:extLst>
              <a:ext uri="{FF2B5EF4-FFF2-40B4-BE49-F238E27FC236}">
                <a16:creationId xmlns:a16="http://schemas.microsoft.com/office/drawing/2014/main" id="{4A2D03DE-7E24-F684-7723-E5A358ACA377}"/>
              </a:ext>
            </a:extLst>
          </p:cNvPr>
          <p:cNvPicPr>
            <a:picLocks noChangeAspect="1"/>
          </p:cNvPicPr>
          <p:nvPr/>
        </p:nvPicPr>
        <p:blipFill>
          <a:blip r:embed="rId2"/>
          <a:stretch>
            <a:fillRect/>
          </a:stretch>
        </p:blipFill>
        <p:spPr>
          <a:xfrm>
            <a:off x="725294" y="1513799"/>
            <a:ext cx="1847248" cy="2481287"/>
          </a:xfrm>
          <a:prstGeom prst="rect">
            <a:avLst/>
          </a:prstGeom>
        </p:spPr>
      </p:pic>
      <p:sp>
        <p:nvSpPr>
          <p:cNvPr id="8" name="TextBox 7">
            <a:extLst>
              <a:ext uri="{FF2B5EF4-FFF2-40B4-BE49-F238E27FC236}">
                <a16:creationId xmlns:a16="http://schemas.microsoft.com/office/drawing/2014/main" id="{E58CF108-8CEF-104F-40AC-59B5A0C5D5C0}"/>
              </a:ext>
            </a:extLst>
          </p:cNvPr>
          <p:cNvSpPr txBox="1"/>
          <p:nvPr/>
        </p:nvSpPr>
        <p:spPr>
          <a:xfrm>
            <a:off x="182837" y="4516252"/>
            <a:ext cx="8778325" cy="1015663"/>
          </a:xfrm>
          <a:prstGeom prst="rect">
            <a:avLst/>
          </a:prstGeom>
          <a:noFill/>
        </p:spPr>
        <p:txBody>
          <a:bodyPr wrap="square">
            <a:spAutoFit/>
          </a:bodyPr>
          <a:lstStyle/>
          <a:p>
            <a:r>
              <a:rPr lang="en-IN" sz="2000" i="1" dirty="0"/>
              <a:t>Specifications:</a:t>
            </a:r>
          </a:p>
          <a:p>
            <a:pPr>
              <a:buFont typeface="Courier New" panose="02070309020205020404" pitchFamily="49" charset="0"/>
              <a:buChar char="o"/>
            </a:pPr>
            <a:r>
              <a:rPr lang="en-US" sz="2000" dirty="0"/>
              <a:t>touchscreen interface for scanning and interacting with products.</a:t>
            </a:r>
            <a:endParaRPr lang="en-IN" sz="2000" dirty="0"/>
          </a:p>
          <a:p>
            <a:pPr>
              <a:buFont typeface="Courier New" panose="02070309020205020404" pitchFamily="49" charset="0"/>
              <a:buChar char="o"/>
            </a:pPr>
            <a:r>
              <a:rPr lang="en-US" sz="2000" dirty="0"/>
              <a:t>Artificial Intelligence (AI) for identifying products automatically.</a:t>
            </a:r>
            <a:endParaRPr lang="en-IN" sz="2000" dirty="0"/>
          </a:p>
        </p:txBody>
      </p:sp>
    </p:spTree>
    <p:extLst>
      <p:ext uri="{BB962C8B-B14F-4D97-AF65-F5344CB8AC3E}">
        <p14:creationId xmlns:p14="http://schemas.microsoft.com/office/powerpoint/2010/main" val="571358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D7656F-AA0A-7512-797B-320ADC9C61C5}"/>
              </a:ext>
            </a:extLst>
          </p:cNvPr>
          <p:cNvSpPr>
            <a:spLocks noGrp="1"/>
          </p:cNvSpPr>
          <p:nvPr>
            <p:ph type="body" idx="1"/>
          </p:nvPr>
        </p:nvSpPr>
        <p:spPr/>
        <p:txBody>
          <a:bodyPr>
            <a:normAutofit/>
          </a:bodyPr>
          <a:lstStyle/>
          <a:p>
            <a:r>
              <a:rPr lang="en-US" sz="2000" i="1" dirty="0">
                <a:latin typeface="Times New Roman" panose="02020603050405020304" pitchFamily="18" charset="0"/>
                <a:cs typeface="Times New Roman" panose="02020603050405020304" pitchFamily="18" charset="0"/>
              </a:rPr>
              <a:t>Technical aspects like Actuators, and sensors used in it</a:t>
            </a: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Uses a combination of weight sensors and AI-driven cameras to detect items in the cart.</a:t>
            </a: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The cart’s movement is manually controlled, but it uses sensors for automatic adjustments.</a:t>
            </a:r>
          </a:p>
          <a:p>
            <a:pPr marL="25400" indent="0">
              <a:buNone/>
            </a:pPr>
            <a:endParaRPr lang="en-US" sz="2000" dirty="0">
              <a:latin typeface="Times New Roman" panose="02020603050405020304" pitchFamily="18" charset="0"/>
              <a:cs typeface="Times New Roman" panose="02020603050405020304" pitchFamily="18" charset="0"/>
            </a:endParaRPr>
          </a:p>
          <a:p>
            <a:r>
              <a:rPr lang="en-IN" sz="2000" i="1" dirty="0">
                <a:latin typeface="Times New Roman" panose="02020603050405020304" pitchFamily="18" charset="0"/>
                <a:cs typeface="Times New Roman" panose="02020603050405020304" pitchFamily="18" charset="0"/>
              </a:rPr>
              <a:t>Technology Used</a:t>
            </a:r>
          </a:p>
          <a:p>
            <a:pPr>
              <a:buFont typeface="Courier New" panose="02070309020205020404" pitchFamily="49" charset="0"/>
              <a:buChar char="o"/>
            </a:pPr>
            <a:r>
              <a:rPr lang="en-IN" sz="2000" dirty="0">
                <a:latin typeface="Times New Roman" panose="02020603050405020304" pitchFamily="18" charset="0"/>
                <a:cs typeface="Times New Roman" panose="02020603050405020304" pitchFamily="18" charset="0"/>
              </a:rPr>
              <a:t>AI &amp; Computer Vision</a:t>
            </a:r>
          </a:p>
          <a:p>
            <a:pPr>
              <a:buFont typeface="Courier New" panose="02070309020205020404" pitchFamily="49" charset="0"/>
              <a:buChar char="o"/>
            </a:pPr>
            <a:r>
              <a:rPr lang="en-IN" sz="2000" dirty="0">
                <a:latin typeface="Times New Roman" panose="02020603050405020304" pitchFamily="18" charset="0"/>
                <a:cs typeface="Times New Roman" panose="02020603050405020304" pitchFamily="18" charset="0"/>
              </a:rPr>
              <a:t>Mobile App Integration</a:t>
            </a:r>
          </a:p>
          <a:p>
            <a:pPr marL="25400" indent="0">
              <a:buNone/>
            </a:pPr>
            <a:endParaRPr lang="en-IN" sz="2000" dirty="0">
              <a:latin typeface="Times New Roman" panose="02020603050405020304" pitchFamily="18" charset="0"/>
              <a:cs typeface="Times New Roman" panose="02020603050405020304" pitchFamily="18" charset="0"/>
            </a:endParaRPr>
          </a:p>
          <a:p>
            <a:r>
              <a:rPr lang="en-IN" sz="2000" i="1" dirty="0">
                <a:latin typeface="Times New Roman" panose="02020603050405020304" pitchFamily="18" charset="0"/>
                <a:cs typeface="Times New Roman" panose="02020603050405020304" pitchFamily="18" charset="0"/>
              </a:rPr>
              <a:t>Functionalities/Use Cases</a:t>
            </a:r>
          </a:p>
          <a:p>
            <a:pPr>
              <a:buFont typeface="Courier New" panose="02070309020205020404" pitchFamily="49" charset="0"/>
              <a:buChar char="o"/>
            </a:pPr>
            <a:r>
              <a:rPr lang="en-IN" sz="2000" dirty="0">
                <a:latin typeface="Times New Roman" panose="02020603050405020304" pitchFamily="18" charset="0"/>
                <a:cs typeface="Times New Roman" panose="02020603050405020304" pitchFamily="18" charset="0"/>
              </a:rPr>
              <a:t>Item Recognition.</a:t>
            </a:r>
          </a:p>
          <a:p>
            <a:pPr>
              <a:buFont typeface="Courier New" panose="02070309020205020404" pitchFamily="49" charset="0"/>
              <a:buChar char="o"/>
            </a:pPr>
            <a:r>
              <a:rPr lang="en-IN" sz="2000" dirty="0">
                <a:latin typeface="Times New Roman" panose="02020603050405020304" pitchFamily="18" charset="0"/>
                <a:cs typeface="Times New Roman" panose="02020603050405020304" pitchFamily="18" charset="0"/>
              </a:rPr>
              <a:t>Checkout on Mobile.</a:t>
            </a:r>
          </a:p>
          <a:p>
            <a:pPr>
              <a:buFont typeface="Courier New" panose="02070309020205020404" pitchFamily="49" charset="0"/>
              <a:buChar char="o"/>
            </a:pPr>
            <a:r>
              <a:rPr lang="en-IN" sz="2000" dirty="0">
                <a:latin typeface="Times New Roman" panose="02020603050405020304" pitchFamily="18" charset="0"/>
                <a:cs typeface="Times New Roman" panose="02020603050405020304" pitchFamily="18" charset="0"/>
              </a:rPr>
              <a:t>Customer Interaction</a:t>
            </a:r>
          </a:p>
          <a:p>
            <a:pPr marL="25400" indent="0">
              <a:buNone/>
            </a:pPr>
            <a:endParaRPr lang="en-IN" dirty="0"/>
          </a:p>
        </p:txBody>
      </p:sp>
      <p:sp>
        <p:nvSpPr>
          <p:cNvPr id="3" name="Slide Number Placeholder 2">
            <a:extLst>
              <a:ext uri="{FF2B5EF4-FFF2-40B4-BE49-F238E27FC236}">
                <a16:creationId xmlns:a16="http://schemas.microsoft.com/office/drawing/2014/main" id="{ECE83A50-F0E0-300E-1033-2974332C3D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31</a:t>
            </a:fld>
            <a:endParaRPr lang="en-IN"/>
          </a:p>
        </p:txBody>
      </p:sp>
      <p:sp>
        <p:nvSpPr>
          <p:cNvPr id="4" name="Title 3">
            <a:extLst>
              <a:ext uri="{FF2B5EF4-FFF2-40B4-BE49-F238E27FC236}">
                <a16:creationId xmlns:a16="http://schemas.microsoft.com/office/drawing/2014/main" id="{1E8B3130-6582-07E1-47A9-EE2BFF2E7EF5}"/>
              </a:ext>
            </a:extLst>
          </p:cNvPr>
          <p:cNvSpPr>
            <a:spLocks noGrp="1"/>
          </p:cNvSpPr>
          <p:nvPr>
            <p:ph type="title"/>
          </p:nvPr>
        </p:nvSpPr>
        <p:spPr/>
        <p:txBody>
          <a:bodyPr/>
          <a:lstStyle/>
          <a:p>
            <a:r>
              <a:rPr lang="en-US" sz="3600" i="1" dirty="0">
                <a:solidFill>
                  <a:srgbClr val="C00000"/>
                </a:solidFill>
                <a:latin typeface="Calibri"/>
                <a:ea typeface="Calibri"/>
                <a:cs typeface="Calibri"/>
                <a:sym typeface="Calibri"/>
              </a:rPr>
              <a:t>Analysis of Existing Products</a:t>
            </a:r>
            <a:endParaRPr lang="en-IN" sz="3600" dirty="0"/>
          </a:p>
        </p:txBody>
      </p:sp>
    </p:spTree>
    <p:extLst>
      <p:ext uri="{BB962C8B-B14F-4D97-AF65-F5344CB8AC3E}">
        <p14:creationId xmlns:p14="http://schemas.microsoft.com/office/powerpoint/2010/main" val="455800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245FDA-9B63-9D4A-82B9-568E0029A581}"/>
              </a:ext>
            </a:extLst>
          </p:cNvPr>
          <p:cNvSpPr>
            <a:spLocks noGrp="1"/>
          </p:cNvSpPr>
          <p:nvPr>
            <p:ph type="body" idx="1"/>
          </p:nvPr>
        </p:nvSpPr>
        <p:spPr/>
        <p:txBody>
          <a:bodyPr/>
          <a:lstStyle/>
          <a:p>
            <a:pPr marL="25400" indent="0">
              <a:buNone/>
            </a:pPr>
            <a:r>
              <a:rPr lang="en-IN" b="1" dirty="0"/>
              <a:t>3. Veeve Smart Cart </a:t>
            </a:r>
          </a:p>
          <a:p>
            <a:pPr marL="25400" indent="0">
              <a:buNone/>
            </a:pPr>
            <a:endParaRPr lang="en-IN" dirty="0"/>
          </a:p>
        </p:txBody>
      </p:sp>
      <p:sp>
        <p:nvSpPr>
          <p:cNvPr id="3" name="Slide Number Placeholder 2">
            <a:extLst>
              <a:ext uri="{FF2B5EF4-FFF2-40B4-BE49-F238E27FC236}">
                <a16:creationId xmlns:a16="http://schemas.microsoft.com/office/drawing/2014/main" id="{A7398CA3-249A-6613-1A6F-24492538FE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32</a:t>
            </a:fld>
            <a:endParaRPr lang="en-IN"/>
          </a:p>
        </p:txBody>
      </p:sp>
      <p:sp>
        <p:nvSpPr>
          <p:cNvPr id="4" name="Title 3">
            <a:extLst>
              <a:ext uri="{FF2B5EF4-FFF2-40B4-BE49-F238E27FC236}">
                <a16:creationId xmlns:a16="http://schemas.microsoft.com/office/drawing/2014/main" id="{D7AE8552-A3CE-D0F8-B546-4E38E74534C7}"/>
              </a:ext>
            </a:extLst>
          </p:cNvPr>
          <p:cNvSpPr>
            <a:spLocks noGrp="1"/>
          </p:cNvSpPr>
          <p:nvPr>
            <p:ph type="title"/>
          </p:nvPr>
        </p:nvSpPr>
        <p:spPr/>
        <p:txBody>
          <a:bodyPr/>
          <a:lstStyle/>
          <a:p>
            <a:r>
              <a:rPr lang="en-US" sz="3600" i="1" dirty="0">
                <a:solidFill>
                  <a:srgbClr val="C00000"/>
                </a:solidFill>
                <a:latin typeface="Calibri"/>
                <a:ea typeface="Calibri"/>
                <a:cs typeface="Calibri"/>
                <a:sym typeface="Calibri"/>
              </a:rPr>
              <a:t>Analysis of Existing Products</a:t>
            </a:r>
            <a:endParaRPr lang="en-IN" sz="3600" dirty="0"/>
          </a:p>
        </p:txBody>
      </p:sp>
      <p:pic>
        <p:nvPicPr>
          <p:cNvPr id="5" name="Picture 4">
            <a:extLst>
              <a:ext uri="{FF2B5EF4-FFF2-40B4-BE49-F238E27FC236}">
                <a16:creationId xmlns:a16="http://schemas.microsoft.com/office/drawing/2014/main" id="{E60318CE-91C5-D03F-C42A-93DE70BF89A4}"/>
              </a:ext>
            </a:extLst>
          </p:cNvPr>
          <p:cNvPicPr>
            <a:picLocks noChangeAspect="1"/>
          </p:cNvPicPr>
          <p:nvPr/>
        </p:nvPicPr>
        <p:blipFill>
          <a:blip r:embed="rId2"/>
          <a:stretch>
            <a:fillRect/>
          </a:stretch>
        </p:blipFill>
        <p:spPr>
          <a:xfrm>
            <a:off x="834096" y="1731453"/>
            <a:ext cx="2469094" cy="1853345"/>
          </a:xfrm>
          <a:prstGeom prst="rect">
            <a:avLst/>
          </a:prstGeom>
        </p:spPr>
      </p:pic>
      <p:sp>
        <p:nvSpPr>
          <p:cNvPr id="7" name="TextBox 6">
            <a:extLst>
              <a:ext uri="{FF2B5EF4-FFF2-40B4-BE49-F238E27FC236}">
                <a16:creationId xmlns:a16="http://schemas.microsoft.com/office/drawing/2014/main" id="{5DB7F0E5-A58F-F40C-411D-E249A5E03299}"/>
              </a:ext>
            </a:extLst>
          </p:cNvPr>
          <p:cNvSpPr txBox="1"/>
          <p:nvPr/>
        </p:nvSpPr>
        <p:spPr>
          <a:xfrm>
            <a:off x="182837" y="4019893"/>
            <a:ext cx="8811144" cy="2554545"/>
          </a:xfrm>
          <a:prstGeom prst="rect">
            <a:avLst/>
          </a:prstGeom>
          <a:noFill/>
        </p:spPr>
        <p:txBody>
          <a:bodyPr wrap="square">
            <a:spAutoFit/>
          </a:bodyPr>
          <a:lstStyle/>
          <a:p>
            <a:r>
              <a:rPr lang="en-IN" sz="2000" i="1" dirty="0"/>
              <a:t>Specifications:</a:t>
            </a:r>
          </a:p>
          <a:p>
            <a:pPr>
              <a:buFont typeface="Courier New" panose="02070309020205020404" pitchFamily="49" charset="0"/>
              <a:buChar char="o"/>
            </a:pPr>
            <a:r>
              <a:rPr lang="en-US" sz="2000" dirty="0"/>
              <a:t>Payload: Standard grocery load (varies by store).</a:t>
            </a:r>
          </a:p>
          <a:p>
            <a:pPr>
              <a:buFont typeface="Courier New" panose="02070309020205020404" pitchFamily="49" charset="0"/>
              <a:buChar char="o"/>
            </a:pPr>
            <a:r>
              <a:rPr lang="en-IN" sz="2000" dirty="0"/>
              <a:t>Speed: 2.0 m/s</a:t>
            </a:r>
            <a:endParaRPr lang="en-US" sz="2000" dirty="0"/>
          </a:p>
          <a:p>
            <a:pPr>
              <a:buFont typeface="Courier New" panose="02070309020205020404" pitchFamily="49" charset="0"/>
              <a:buChar char="o"/>
            </a:pPr>
            <a:r>
              <a:rPr lang="en-US" sz="2000" dirty="0"/>
              <a:t>Running Time: 12 hours on a Li-po battery.</a:t>
            </a:r>
          </a:p>
          <a:p>
            <a:pPr>
              <a:buFont typeface="Courier New" panose="02070309020205020404" pitchFamily="49" charset="0"/>
              <a:buChar char="o"/>
            </a:pPr>
            <a:r>
              <a:rPr lang="en-US" sz="2000" dirty="0"/>
              <a:t>Power Source: Li-po battery (rechargeable with swapping).</a:t>
            </a:r>
          </a:p>
          <a:p>
            <a:pPr>
              <a:buFont typeface="Courier New" panose="02070309020205020404" pitchFamily="49" charset="0"/>
              <a:buChar char="o"/>
            </a:pPr>
            <a:r>
              <a:rPr lang="en-IN" sz="2000" dirty="0"/>
              <a:t>Location Tracking: Visual Positioning System (VPS) for store navigation.</a:t>
            </a:r>
          </a:p>
          <a:p>
            <a:pPr>
              <a:buFont typeface="Courier New" panose="02070309020205020404" pitchFamily="49" charset="0"/>
              <a:buChar char="o"/>
            </a:pPr>
            <a:r>
              <a:rPr lang="en-IN" sz="2000" dirty="0"/>
              <a:t>Checkout: Contactless payments (EMV-certified).</a:t>
            </a:r>
          </a:p>
          <a:p>
            <a:pPr>
              <a:buFont typeface="Courier New" panose="02070309020205020404" pitchFamily="49" charset="0"/>
              <a:buChar char="o"/>
            </a:pPr>
            <a:r>
              <a:rPr lang="en-US" sz="2000" dirty="0"/>
              <a:t>Security: Loss prevention and item tracking.</a:t>
            </a:r>
            <a:endParaRPr lang="en-IN" sz="2000" dirty="0"/>
          </a:p>
        </p:txBody>
      </p:sp>
    </p:spTree>
    <p:extLst>
      <p:ext uri="{BB962C8B-B14F-4D97-AF65-F5344CB8AC3E}">
        <p14:creationId xmlns:p14="http://schemas.microsoft.com/office/powerpoint/2010/main" val="647653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39E553-E1FC-E720-5F7E-CDB6BF26D67C}"/>
              </a:ext>
            </a:extLst>
          </p:cNvPr>
          <p:cNvSpPr>
            <a:spLocks noGrp="1"/>
          </p:cNvSpPr>
          <p:nvPr>
            <p:ph type="body" idx="1"/>
          </p:nvPr>
        </p:nvSpPr>
        <p:spPr/>
        <p:txBody>
          <a:bodyPr>
            <a:normAutofit fontScale="62500" lnSpcReduction="20000"/>
          </a:bodyPr>
          <a:lstStyle/>
          <a:p>
            <a:r>
              <a:rPr lang="en-US" i="1" dirty="0">
                <a:latin typeface="Times New Roman" panose="02020603050405020304" pitchFamily="18" charset="0"/>
                <a:cs typeface="Times New Roman" panose="02020603050405020304" pitchFamily="18" charset="0"/>
              </a:rPr>
              <a:t>Technical aspects like Actuators, and sensors used in it</a:t>
            </a:r>
          </a:p>
          <a:p>
            <a:pPr>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AI Cameras.</a:t>
            </a:r>
          </a:p>
          <a:p>
            <a:pPr>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Visual Positioning System (VPS).</a:t>
            </a:r>
          </a:p>
          <a:p>
            <a:pPr>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Proximity Sensors.</a:t>
            </a:r>
          </a:p>
          <a:p>
            <a:pPr>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Motors for Cart Movement.</a:t>
            </a:r>
          </a:p>
          <a:p>
            <a:pPr marL="25400" indent="0">
              <a:buNone/>
            </a:pPr>
            <a:endParaRPr lang="en-IN" i="1" dirty="0">
              <a:latin typeface="Times New Roman" panose="02020603050405020304" pitchFamily="18" charset="0"/>
              <a:cs typeface="Times New Roman" panose="02020603050405020304" pitchFamily="18" charset="0"/>
            </a:endParaRPr>
          </a:p>
          <a:p>
            <a:r>
              <a:rPr lang="en-IN" i="1" dirty="0">
                <a:latin typeface="Times New Roman" panose="02020603050405020304" pitchFamily="18" charset="0"/>
                <a:cs typeface="Times New Roman" panose="02020603050405020304" pitchFamily="18" charset="0"/>
              </a:rPr>
              <a:t>Technology Used</a:t>
            </a:r>
          </a:p>
          <a:p>
            <a:pPr>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Visual Positioning System (VPS)</a:t>
            </a:r>
          </a:p>
          <a:p>
            <a:pPr>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AI-Powered Cameras</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Smart Battery Technology: Rechargeable Li-po batteries with a swapping mechanism</a:t>
            </a:r>
          </a:p>
          <a:p>
            <a:pPr>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Contactless Payment System</a:t>
            </a:r>
          </a:p>
          <a:p>
            <a:pPr marL="25400" indent="0">
              <a:buNone/>
            </a:pPr>
            <a:endParaRPr lang="en-IN" dirty="0">
              <a:latin typeface="Times New Roman" panose="02020603050405020304" pitchFamily="18" charset="0"/>
              <a:cs typeface="Times New Roman" panose="02020603050405020304" pitchFamily="18" charset="0"/>
            </a:endParaRPr>
          </a:p>
          <a:p>
            <a:r>
              <a:rPr lang="en-IN" i="1" dirty="0">
                <a:latin typeface="Times New Roman" panose="02020603050405020304" pitchFamily="18" charset="0"/>
                <a:cs typeface="Times New Roman" panose="02020603050405020304" pitchFamily="18" charset="0"/>
              </a:rPr>
              <a:t>Functionality</a:t>
            </a:r>
          </a:p>
          <a:p>
            <a:pPr>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Automated Checkout, Personalized Shopping, Navigation Assistance, Weather-Resistant Design.</a:t>
            </a:r>
          </a:p>
          <a:p>
            <a:endParaRPr lang="en-IN" dirty="0"/>
          </a:p>
        </p:txBody>
      </p:sp>
      <p:sp>
        <p:nvSpPr>
          <p:cNvPr id="3" name="Slide Number Placeholder 2">
            <a:extLst>
              <a:ext uri="{FF2B5EF4-FFF2-40B4-BE49-F238E27FC236}">
                <a16:creationId xmlns:a16="http://schemas.microsoft.com/office/drawing/2014/main" id="{7523312A-6E2E-8CED-AF50-01468431DA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33</a:t>
            </a:fld>
            <a:endParaRPr lang="en-IN"/>
          </a:p>
        </p:txBody>
      </p:sp>
      <p:sp>
        <p:nvSpPr>
          <p:cNvPr id="4" name="Title 3">
            <a:extLst>
              <a:ext uri="{FF2B5EF4-FFF2-40B4-BE49-F238E27FC236}">
                <a16:creationId xmlns:a16="http://schemas.microsoft.com/office/drawing/2014/main" id="{93A84F99-C9ED-4BCA-5DA6-5E27D489F6A9}"/>
              </a:ext>
            </a:extLst>
          </p:cNvPr>
          <p:cNvSpPr>
            <a:spLocks noGrp="1"/>
          </p:cNvSpPr>
          <p:nvPr>
            <p:ph type="title"/>
          </p:nvPr>
        </p:nvSpPr>
        <p:spPr/>
        <p:txBody>
          <a:bodyPr/>
          <a:lstStyle/>
          <a:p>
            <a:r>
              <a:rPr lang="en-US" sz="3600" i="1" dirty="0">
                <a:solidFill>
                  <a:srgbClr val="C00000"/>
                </a:solidFill>
                <a:latin typeface="Calibri"/>
                <a:ea typeface="Calibri"/>
                <a:cs typeface="Calibri"/>
                <a:sym typeface="Calibri"/>
              </a:rPr>
              <a:t>Analysis of Existing Products</a:t>
            </a:r>
            <a:endParaRPr lang="en-IN" sz="3600" dirty="0"/>
          </a:p>
        </p:txBody>
      </p:sp>
    </p:spTree>
    <p:extLst>
      <p:ext uri="{BB962C8B-B14F-4D97-AF65-F5344CB8AC3E}">
        <p14:creationId xmlns:p14="http://schemas.microsoft.com/office/powerpoint/2010/main" val="4049911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E87683-6E96-477A-A088-D9B6B3BFD023}"/>
              </a:ext>
            </a:extLst>
          </p:cNvPr>
          <p:cNvSpPr>
            <a:spLocks noGrp="1"/>
          </p:cNvSpPr>
          <p:nvPr>
            <p:ph type="body" idx="1"/>
          </p:nvPr>
        </p:nvSpPr>
        <p:spPr/>
        <p:txBody>
          <a:bodyPr/>
          <a:lstStyle/>
          <a:p>
            <a:pPr marL="25400" indent="0">
              <a:buNone/>
            </a:pPr>
            <a:r>
              <a:rPr lang="en-IN" b="1" dirty="0"/>
              <a:t>4. Next Gen Cart </a:t>
            </a:r>
          </a:p>
          <a:p>
            <a:pPr marL="25400" indent="0">
              <a:buNone/>
            </a:pPr>
            <a:endParaRPr lang="en-IN" dirty="0"/>
          </a:p>
        </p:txBody>
      </p:sp>
      <p:sp>
        <p:nvSpPr>
          <p:cNvPr id="3" name="Slide Number Placeholder 2">
            <a:extLst>
              <a:ext uri="{FF2B5EF4-FFF2-40B4-BE49-F238E27FC236}">
                <a16:creationId xmlns:a16="http://schemas.microsoft.com/office/drawing/2014/main" id="{6265BA42-7AAF-9233-7C04-F65877A881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34</a:t>
            </a:fld>
            <a:endParaRPr lang="en-IN"/>
          </a:p>
        </p:txBody>
      </p:sp>
      <p:sp>
        <p:nvSpPr>
          <p:cNvPr id="4" name="Title 3">
            <a:extLst>
              <a:ext uri="{FF2B5EF4-FFF2-40B4-BE49-F238E27FC236}">
                <a16:creationId xmlns:a16="http://schemas.microsoft.com/office/drawing/2014/main" id="{532FA601-E27A-2C59-16C5-18D7128C998D}"/>
              </a:ext>
            </a:extLst>
          </p:cNvPr>
          <p:cNvSpPr>
            <a:spLocks noGrp="1"/>
          </p:cNvSpPr>
          <p:nvPr>
            <p:ph type="title"/>
          </p:nvPr>
        </p:nvSpPr>
        <p:spPr/>
        <p:txBody>
          <a:bodyPr/>
          <a:lstStyle/>
          <a:p>
            <a:r>
              <a:rPr lang="en-US" sz="3600" i="1" dirty="0">
                <a:solidFill>
                  <a:srgbClr val="C00000"/>
                </a:solidFill>
                <a:latin typeface="Calibri"/>
                <a:ea typeface="Calibri"/>
                <a:cs typeface="Calibri"/>
                <a:sym typeface="Calibri"/>
              </a:rPr>
              <a:t>Analysis of Existing Products</a:t>
            </a:r>
            <a:endParaRPr lang="en-IN" sz="3600" dirty="0"/>
          </a:p>
        </p:txBody>
      </p:sp>
      <p:pic>
        <p:nvPicPr>
          <p:cNvPr id="5" name="Picture 4">
            <a:extLst>
              <a:ext uri="{FF2B5EF4-FFF2-40B4-BE49-F238E27FC236}">
                <a16:creationId xmlns:a16="http://schemas.microsoft.com/office/drawing/2014/main" id="{8344494B-F46E-10FD-4ED8-D9DD5BDD2ED0}"/>
              </a:ext>
            </a:extLst>
          </p:cNvPr>
          <p:cNvPicPr>
            <a:picLocks noChangeAspect="1"/>
          </p:cNvPicPr>
          <p:nvPr/>
        </p:nvPicPr>
        <p:blipFill>
          <a:blip r:embed="rId2"/>
          <a:stretch>
            <a:fillRect/>
          </a:stretch>
        </p:blipFill>
        <p:spPr>
          <a:xfrm>
            <a:off x="498501" y="1784592"/>
            <a:ext cx="2810500" cy="1999661"/>
          </a:xfrm>
          <a:prstGeom prst="rect">
            <a:avLst/>
          </a:prstGeom>
        </p:spPr>
      </p:pic>
      <p:sp>
        <p:nvSpPr>
          <p:cNvPr id="7" name="TextBox 6">
            <a:extLst>
              <a:ext uri="{FF2B5EF4-FFF2-40B4-BE49-F238E27FC236}">
                <a16:creationId xmlns:a16="http://schemas.microsoft.com/office/drawing/2014/main" id="{00D44CBC-2498-D8B0-0477-4441C103A91C}"/>
              </a:ext>
            </a:extLst>
          </p:cNvPr>
          <p:cNvSpPr txBox="1"/>
          <p:nvPr/>
        </p:nvSpPr>
        <p:spPr>
          <a:xfrm>
            <a:off x="182837" y="4235337"/>
            <a:ext cx="8778325" cy="2246769"/>
          </a:xfrm>
          <a:prstGeom prst="rect">
            <a:avLst/>
          </a:prstGeom>
          <a:noFill/>
        </p:spPr>
        <p:txBody>
          <a:bodyPr wrap="square">
            <a:spAutoFit/>
          </a:bodyPr>
          <a:lstStyle/>
          <a:p>
            <a:r>
              <a:rPr lang="en-IN" sz="2000" i="1" dirty="0">
                <a:latin typeface="Times New Roman" panose="02020603050405020304" pitchFamily="18" charset="0"/>
                <a:cs typeface="Times New Roman" panose="02020603050405020304" pitchFamily="18" charset="0"/>
              </a:rPr>
              <a:t>Specifications:</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Controller: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ESP32 microcontroller for system management.</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Power Supply: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Rechargeable battery (5V or 12V).</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Connectivity: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Wi-Fi/Bluetooth(</a:t>
            </a:r>
            <a:r>
              <a:rPr lang="en-US" altLang="en-US" sz="2000" dirty="0">
                <a:solidFill>
                  <a:schemeClr val="tx1"/>
                </a:solidFill>
                <a:latin typeface="Times New Roman" panose="02020603050405020304" pitchFamily="18" charset="0"/>
                <a:cs typeface="Times New Roman" panose="02020603050405020304" pitchFamily="18" charset="0"/>
              </a:rPr>
              <a:t>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 32) for mobile app communication.</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LCD for item details and total bill.</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Capacity</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Designed to hold 10 kg.</a:t>
            </a:r>
          </a:p>
          <a:p>
            <a:pPr marL="285750" indent="-285750" eaLnBrk="0" fontAlgn="base" hangingPunct="0">
              <a:lnSpc>
                <a:spcPct val="100000"/>
              </a:lnSpc>
              <a:spcBef>
                <a:spcPct val="0"/>
              </a:spcBef>
              <a:spcAft>
                <a:spcPct val="0"/>
              </a:spcAft>
              <a:buClrTx/>
              <a:buSzTx/>
              <a:buFont typeface="Courier New" panose="02070309020205020404" pitchFamily="49" charset="0"/>
              <a:buChar char="o"/>
            </a:pPr>
            <a:r>
              <a:rPr lang="en-US" sz="2000" dirty="0">
                <a:solidFill>
                  <a:srgbClr val="2F2F2F"/>
                </a:solidFill>
                <a:latin typeface="Times New Roman" panose="02020603050405020304" pitchFamily="18" charset="0"/>
                <a:cs typeface="Times New Roman" panose="02020603050405020304" pitchFamily="18" charset="0"/>
              </a:rPr>
              <a:t>Maximum Vehicle Speed :  15cm/s</a:t>
            </a:r>
            <a:endParaRPr lang="en-US"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3150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4830C1-7246-AFDA-CD6C-3AEED2F99245}"/>
              </a:ext>
            </a:extLst>
          </p:cNvPr>
          <p:cNvSpPr>
            <a:spLocks noGrp="1"/>
          </p:cNvSpPr>
          <p:nvPr>
            <p:ph type="body" idx="1"/>
          </p:nvPr>
        </p:nvSpPr>
        <p:spPr>
          <a:xfrm>
            <a:off x="182837" y="992632"/>
            <a:ext cx="8811144" cy="5738935"/>
          </a:xfrm>
        </p:spPr>
        <p:txBody>
          <a:bodyPr>
            <a:normAutofit/>
          </a:bodyPr>
          <a:lstStyle/>
          <a:p>
            <a:r>
              <a:rPr lang="en-US" sz="2000" i="1" dirty="0">
                <a:latin typeface="Times New Roman" panose="02020603050405020304" pitchFamily="18" charset="0"/>
                <a:cs typeface="Times New Roman" panose="02020603050405020304" pitchFamily="18" charset="0"/>
              </a:rPr>
              <a:t>Technical aspects like Actuators, and sensors used in it</a:t>
            </a: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DC Motors for cart movement.</a:t>
            </a:r>
            <a:endParaRPr lang="en-US" sz="2000" i="1"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LED Indicator for duplicate item alerts.</a:t>
            </a:r>
            <a:endParaRPr lang="en-US" sz="2000" i="1"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IN" sz="2000" dirty="0">
                <a:latin typeface="Times New Roman" panose="02020603050405020304" pitchFamily="18" charset="0"/>
                <a:cs typeface="Times New Roman" panose="02020603050405020304" pitchFamily="18" charset="0"/>
              </a:rPr>
              <a:t>Ultrasonic Sensor (e.g., HC-SR04) for obstacle detection.</a:t>
            </a:r>
            <a:endParaRPr lang="en-US" sz="2000" i="1"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RFID Reader (e.g., MFRC522) with tags for item scanning.</a:t>
            </a:r>
          </a:p>
          <a:p>
            <a:pPr marL="25400" indent="0">
              <a:buNone/>
            </a:pPr>
            <a:endParaRPr lang="en-US" sz="2000" dirty="0">
              <a:latin typeface="Times New Roman" panose="02020603050405020304" pitchFamily="18" charset="0"/>
              <a:cs typeface="Times New Roman" panose="02020603050405020304" pitchFamily="18" charset="0"/>
            </a:endParaRPr>
          </a:p>
          <a:p>
            <a:r>
              <a:rPr lang="en-IN" sz="2000" i="1" dirty="0">
                <a:latin typeface="Times New Roman" panose="02020603050405020304" pitchFamily="18" charset="0"/>
                <a:cs typeface="Times New Roman" panose="02020603050405020304" pitchFamily="18" charset="0"/>
              </a:rPr>
              <a:t>Technology Used</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RFID: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Scanning items for billing.</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Application: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Control cart movement and monitor status.</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Wireless Communication: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Wi-Fi/Bluetooth via ESP32.</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Obstacle Detection: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Ultrasonic sensor to stop the cart for safety.</a:t>
            </a: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Programming: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Embedded C or Python for ESP32 logic. </a:t>
            </a:r>
            <a:endParaRPr lang="en-IN" sz="2000" dirty="0">
              <a:latin typeface="Times New Roman" panose="02020603050405020304" pitchFamily="18" charset="0"/>
              <a:cs typeface="Times New Roman" panose="02020603050405020304" pitchFamily="18" charset="0"/>
            </a:endParaRPr>
          </a:p>
          <a:p>
            <a:r>
              <a:rPr lang="en-IN" sz="2000" i="1" dirty="0">
                <a:latin typeface="Times New Roman" panose="02020603050405020304" pitchFamily="18" charset="0"/>
                <a:cs typeface="Times New Roman" panose="02020603050405020304" pitchFamily="18" charset="0"/>
              </a:rPr>
              <a:t>Functionality</a:t>
            </a:r>
          </a:p>
          <a:p>
            <a:pPr>
              <a:buFont typeface="Courier New" panose="02070309020205020404" pitchFamily="49" charset="0"/>
              <a:buChar char="o"/>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smart shopping cart uses a </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app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movement control, </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RFID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billing, and </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ultrasonic sensors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obstacle detection. It provides </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LED alerts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duplicate items and real-time </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status updates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via the app and LCD.</a:t>
            </a:r>
          </a:p>
          <a:p>
            <a:endParaRPr lang="en-IN" dirty="0"/>
          </a:p>
        </p:txBody>
      </p:sp>
      <p:sp>
        <p:nvSpPr>
          <p:cNvPr id="3" name="Slide Number Placeholder 2">
            <a:extLst>
              <a:ext uri="{FF2B5EF4-FFF2-40B4-BE49-F238E27FC236}">
                <a16:creationId xmlns:a16="http://schemas.microsoft.com/office/drawing/2014/main" id="{0E80A948-02AB-497F-FC66-8C9C2A8B26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35</a:t>
            </a:fld>
            <a:endParaRPr lang="en-IN"/>
          </a:p>
        </p:txBody>
      </p:sp>
      <p:sp>
        <p:nvSpPr>
          <p:cNvPr id="4" name="Title 3">
            <a:extLst>
              <a:ext uri="{FF2B5EF4-FFF2-40B4-BE49-F238E27FC236}">
                <a16:creationId xmlns:a16="http://schemas.microsoft.com/office/drawing/2014/main" id="{03632576-91B8-DF1B-81D9-2D353A6BC340}"/>
              </a:ext>
            </a:extLst>
          </p:cNvPr>
          <p:cNvSpPr>
            <a:spLocks noGrp="1"/>
          </p:cNvSpPr>
          <p:nvPr>
            <p:ph type="title"/>
          </p:nvPr>
        </p:nvSpPr>
        <p:spPr/>
        <p:txBody>
          <a:bodyPr/>
          <a:lstStyle/>
          <a:p>
            <a:r>
              <a:rPr lang="en-US" sz="3600" i="1" dirty="0">
                <a:solidFill>
                  <a:srgbClr val="C00000"/>
                </a:solidFill>
                <a:latin typeface="Calibri"/>
                <a:ea typeface="Calibri"/>
                <a:cs typeface="Calibri"/>
                <a:sym typeface="Calibri"/>
              </a:rPr>
              <a:t>Analysis of Existing Products</a:t>
            </a:r>
            <a:endParaRPr lang="en-IN" sz="3600" dirty="0"/>
          </a:p>
        </p:txBody>
      </p:sp>
    </p:spTree>
    <p:extLst>
      <p:ext uri="{BB962C8B-B14F-4D97-AF65-F5344CB8AC3E}">
        <p14:creationId xmlns:p14="http://schemas.microsoft.com/office/powerpoint/2010/main" val="4083200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5"/>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latin typeface="Calibri"/>
                <a:ea typeface="Calibri"/>
                <a:cs typeface="Calibri"/>
                <a:sym typeface="Calibri"/>
              </a:rPr>
              <a:t>Analysis of Existing Products</a:t>
            </a:r>
            <a:endParaRPr lang="en-US" sz="3600" i="1" dirty="0">
              <a:solidFill>
                <a:srgbClr val="C00000"/>
              </a:solidFill>
            </a:endParaRPr>
          </a:p>
        </p:txBody>
      </p:sp>
      <p:sp>
        <p:nvSpPr>
          <p:cNvPr id="131" name="Google Shape;131;p5"/>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32" name="Google Shape;132;p5"/>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36</a:t>
            </a:fld>
            <a:endParaRPr/>
          </a:p>
        </p:txBody>
      </p:sp>
      <p:sp>
        <p:nvSpPr>
          <p:cNvPr id="5" name="Slide Number Placeholder 2">
            <a:extLst>
              <a:ext uri="{FF2B5EF4-FFF2-40B4-BE49-F238E27FC236}">
                <a16:creationId xmlns:a16="http://schemas.microsoft.com/office/drawing/2014/main" id="{B12CFDCB-6BA7-68B5-18A8-98DD1445654A}"/>
              </a:ext>
            </a:extLst>
          </p:cNvPr>
          <p:cNvSpPr txBox="1">
            <a:spLocks/>
          </p:cNvSpPr>
          <p:nvPr/>
        </p:nvSpPr>
        <p:spPr>
          <a:xfrm>
            <a:off x="6457950" y="6356353"/>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36</a:t>
            </a:fld>
            <a:endParaRPr lang="en-US"/>
          </a:p>
        </p:txBody>
      </p:sp>
      <p:graphicFrame>
        <p:nvGraphicFramePr>
          <p:cNvPr id="3" name="Table 2">
            <a:extLst>
              <a:ext uri="{FF2B5EF4-FFF2-40B4-BE49-F238E27FC236}">
                <a16:creationId xmlns:a16="http://schemas.microsoft.com/office/drawing/2014/main" id="{4F7F2E27-01D6-DFB4-BA36-4367F77CA8DD}"/>
              </a:ext>
            </a:extLst>
          </p:cNvPr>
          <p:cNvGraphicFramePr>
            <a:graphicFrameLocks noGrp="1"/>
          </p:cNvGraphicFramePr>
          <p:nvPr>
            <p:extLst>
              <p:ext uri="{D42A27DB-BD31-4B8C-83A1-F6EECF244321}">
                <p14:modId xmlns:p14="http://schemas.microsoft.com/office/powerpoint/2010/main" val="816355358"/>
              </p:ext>
            </p:extLst>
          </p:nvPr>
        </p:nvGraphicFramePr>
        <p:xfrm>
          <a:off x="594987" y="1045328"/>
          <a:ext cx="8173232" cy="5364480"/>
        </p:xfrm>
        <a:graphic>
          <a:graphicData uri="http://schemas.openxmlformats.org/drawingml/2006/table">
            <a:tbl>
              <a:tblPr firstRow="1" bandRow="1">
                <a:tableStyleId>{5C22544A-7EE6-4342-B048-85BDC9FD1C3A}</a:tableStyleId>
              </a:tblPr>
              <a:tblGrid>
                <a:gridCol w="995789">
                  <a:extLst>
                    <a:ext uri="{9D8B030D-6E8A-4147-A177-3AD203B41FA5}">
                      <a16:colId xmlns:a16="http://schemas.microsoft.com/office/drawing/2014/main" val="2648999243"/>
                    </a:ext>
                  </a:extLst>
                </a:gridCol>
                <a:gridCol w="3194286">
                  <a:extLst>
                    <a:ext uri="{9D8B030D-6E8A-4147-A177-3AD203B41FA5}">
                      <a16:colId xmlns:a16="http://schemas.microsoft.com/office/drawing/2014/main" val="4162866630"/>
                    </a:ext>
                  </a:extLst>
                </a:gridCol>
                <a:gridCol w="3983157">
                  <a:extLst>
                    <a:ext uri="{9D8B030D-6E8A-4147-A177-3AD203B41FA5}">
                      <a16:colId xmlns:a16="http://schemas.microsoft.com/office/drawing/2014/main" val="2697581351"/>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STEP 1</a:t>
                      </a:r>
                    </a:p>
                    <a:p>
                      <a:endParaRPr lang="en-IN" dirty="0"/>
                    </a:p>
                  </a:txBody>
                  <a:tcPr/>
                </a:tc>
                <a:tc grid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ANALYSIS OF MULTIPLE AUTOMATIC GUIDED VEHICLE</a:t>
                      </a:r>
                    </a:p>
                    <a:p>
                      <a:endParaRPr lang="en-IN" dirty="0"/>
                    </a:p>
                  </a:txBody>
                  <a:tcPr/>
                </a:tc>
                <a:tc hMerge="1">
                  <a:txBody>
                    <a:bodyPr/>
                    <a:lstStyle/>
                    <a:p>
                      <a:endParaRPr lang="en-IN" dirty="0"/>
                    </a:p>
                  </a:txBody>
                  <a:tcPr/>
                </a:tc>
                <a:extLst>
                  <a:ext uri="{0D108BD9-81ED-4DB2-BD59-A6C34878D82A}">
                    <a16:rowId xmlns:a16="http://schemas.microsoft.com/office/drawing/2014/main" val="3923660495"/>
                  </a:ext>
                </a:extLst>
              </a:tr>
              <a:tr h="370840">
                <a:tc>
                  <a:txBody>
                    <a:bodyPr/>
                    <a:lstStyle/>
                    <a:p>
                      <a:r>
                        <a:rPr lang="en-US" dirty="0"/>
                        <a:t>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Functional analysis of all system</a:t>
                      </a:r>
                    </a:p>
                    <a:p>
                      <a:endParaRPr lang="en-IN" dirty="0"/>
                    </a:p>
                  </a:txBody>
                  <a:tcPr/>
                </a:tc>
                <a:tc>
                  <a:txBody>
                    <a:bodyPr/>
                    <a:lstStyle/>
                    <a:p>
                      <a:r>
                        <a:rPr lang="en-IN" dirty="0"/>
                        <a:t>Amazon Dash Cart, Caper AI Cart, and </a:t>
                      </a:r>
                      <a:r>
                        <a:rPr lang="en-IN" dirty="0" err="1"/>
                        <a:t>Veeve</a:t>
                      </a:r>
                      <a:r>
                        <a:rPr lang="en-IN" dirty="0"/>
                        <a:t> Smart Cart all enable automated checkout but differ in functionality: Amazon integrates real-time receipts, Caper uses a touchscreen with mobile checkout, and </a:t>
                      </a:r>
                      <a:r>
                        <a:rPr lang="en-IN" dirty="0" err="1"/>
                        <a:t>Veeve</a:t>
                      </a:r>
                      <a:r>
                        <a:rPr lang="en-IN" dirty="0"/>
                        <a:t> adds navigation with VPS.</a:t>
                      </a:r>
                    </a:p>
                  </a:txBody>
                  <a:tcPr/>
                </a:tc>
                <a:extLst>
                  <a:ext uri="{0D108BD9-81ED-4DB2-BD59-A6C34878D82A}">
                    <a16:rowId xmlns:a16="http://schemas.microsoft.com/office/drawing/2014/main" val="378982276"/>
                  </a:ext>
                </a:extLst>
              </a:tr>
              <a:tr h="370840">
                <a:tc>
                  <a:txBody>
                    <a:bodyPr/>
                    <a:lstStyle/>
                    <a:p>
                      <a:r>
                        <a:rPr lang="en-US" dirty="0"/>
                        <a:t>b.</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Identification of functional differences</a:t>
                      </a:r>
                    </a:p>
                    <a:p>
                      <a:endParaRPr lang="en-IN" dirty="0"/>
                    </a:p>
                  </a:txBody>
                  <a:tcPr/>
                </a:tc>
                <a:tc>
                  <a:txBody>
                    <a:bodyPr/>
                    <a:lstStyle/>
                    <a:p>
                      <a:r>
                        <a:rPr lang="en-US" dirty="0"/>
                        <a:t>Amazon offers seamless checkout with weight sensors, Caper focuses on touchscreen and mobile payments, and </a:t>
                      </a:r>
                      <a:r>
                        <a:rPr lang="en-US" dirty="0" err="1"/>
                        <a:t>Veeve</a:t>
                      </a:r>
                      <a:r>
                        <a:rPr lang="en-US" dirty="0"/>
                        <a:t> features navigation, personalized shopping, and a rechargeable battery</a:t>
                      </a:r>
                      <a:endParaRPr lang="en-IN" dirty="0"/>
                    </a:p>
                  </a:txBody>
                  <a:tcPr/>
                </a:tc>
                <a:extLst>
                  <a:ext uri="{0D108BD9-81ED-4DB2-BD59-A6C34878D82A}">
                    <a16:rowId xmlns:a16="http://schemas.microsoft.com/office/drawing/2014/main" val="219404128"/>
                  </a:ext>
                </a:extLst>
              </a:tr>
              <a:tr h="370840">
                <a:tc>
                  <a:txBody>
                    <a:bodyPr/>
                    <a:lstStyle/>
                    <a:p>
                      <a:r>
                        <a:rPr lang="en-US" dirty="0"/>
                        <a:t>c.</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Physical analysis of all system</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Amazon and Caper use standard cart designs with sensors, while </a:t>
                      </a:r>
                      <a:r>
                        <a:rPr lang="en-US" dirty="0" err="1"/>
                        <a:t>Veeve</a:t>
                      </a:r>
                      <a:r>
                        <a:rPr lang="en-US" dirty="0"/>
                        <a:t> includes AI cameras, VPS, and a rechargeable battery for enhanced features and longer use.</a:t>
                      </a:r>
                    </a:p>
                    <a:p>
                      <a:endParaRPr lang="en-IN" dirty="0"/>
                    </a:p>
                  </a:txBody>
                  <a:tcPr/>
                </a:tc>
                <a:extLst>
                  <a:ext uri="{0D108BD9-81ED-4DB2-BD59-A6C34878D82A}">
                    <a16:rowId xmlns:a16="http://schemas.microsoft.com/office/drawing/2014/main" val="3301461976"/>
                  </a:ext>
                </a:extLst>
              </a:tr>
              <a:tr h="370840">
                <a:tc>
                  <a:txBody>
                    <a:bodyPr/>
                    <a:lstStyle/>
                    <a:p>
                      <a:r>
                        <a:rPr lang="en-US" dirty="0"/>
                        <a:t>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Difference in physical level of smart shopping systems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Amazon is compact and durable, Caper focuses on interactivity, and </a:t>
                      </a:r>
                      <a:r>
                        <a:rPr lang="en-US" dirty="0" err="1"/>
                        <a:t>Veeve</a:t>
                      </a:r>
                      <a:r>
                        <a:rPr lang="en-US" dirty="0"/>
                        <a:t> combines advanced navigation and battery systems for extended functionality.</a:t>
                      </a:r>
                      <a:endParaRPr lang="en-IN" dirty="0"/>
                    </a:p>
                    <a:p>
                      <a:endParaRPr lang="en-IN" dirty="0"/>
                    </a:p>
                  </a:txBody>
                  <a:tcPr/>
                </a:tc>
                <a:extLst>
                  <a:ext uri="{0D108BD9-81ED-4DB2-BD59-A6C34878D82A}">
                    <a16:rowId xmlns:a16="http://schemas.microsoft.com/office/drawing/2014/main" val="243434919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9"/>
          <p:cNvSpPr txBox="1">
            <a:spLocks noGrp="1"/>
          </p:cNvSpPr>
          <p:nvPr>
            <p:ph type="title"/>
          </p:nvPr>
        </p:nvSpPr>
        <p:spPr>
          <a:xfrm>
            <a:off x="88040" y="153984"/>
            <a:ext cx="6948864" cy="527053"/>
          </a:xfrm>
          <a:prstGeom prst="rect">
            <a:avLst/>
          </a:prstGeom>
          <a:noFill/>
          <a:ln>
            <a:noFill/>
          </a:ln>
        </p:spPr>
        <p:txBody>
          <a:bodyPr spcFirstLastPara="1" wrap="square" lIns="91425" tIns="45700" rIns="91425" bIns="45700" anchor="ctr" anchorCtr="0">
            <a:normAutofit fontScale="90000"/>
          </a:bodyPr>
          <a:lstStyle/>
          <a:p>
            <a:r>
              <a:rPr lang="en-US" sz="3000" i="1" dirty="0">
                <a:solidFill>
                  <a:srgbClr val="C00000"/>
                </a:solidFill>
              </a:rPr>
              <a:t>Identification of Similarities &amp; differences of functionalities</a:t>
            </a: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37</a:t>
            </a:fld>
            <a:endParaRPr/>
          </a:p>
        </p:txBody>
      </p:sp>
      <p:sp>
        <p:nvSpPr>
          <p:cNvPr id="8" name="TextBox 7">
            <a:extLst>
              <a:ext uri="{FF2B5EF4-FFF2-40B4-BE49-F238E27FC236}">
                <a16:creationId xmlns:a16="http://schemas.microsoft.com/office/drawing/2014/main" id="{65CDE908-3B62-F548-5AA2-81553641A514}"/>
              </a:ext>
            </a:extLst>
          </p:cNvPr>
          <p:cNvSpPr txBox="1"/>
          <p:nvPr/>
        </p:nvSpPr>
        <p:spPr>
          <a:xfrm>
            <a:off x="88040" y="897975"/>
            <a:ext cx="8936039" cy="4190314"/>
          </a:xfrm>
          <a:prstGeom prst="rect">
            <a:avLst/>
          </a:prstGeom>
          <a:noFill/>
        </p:spPr>
        <p:txBody>
          <a:bodyPr wrap="square">
            <a:spAutoFit/>
          </a:bodyPr>
          <a:lstStyle/>
          <a:p>
            <a:pPr marL="171446" indent="-177800">
              <a:lnSpc>
                <a:spcPct val="150000"/>
              </a:lnSpc>
              <a:spcBef>
                <a:spcPts val="0"/>
              </a:spcBef>
              <a:buSzPts val="2800"/>
            </a:pPr>
            <a:r>
              <a:rPr lang="en-IN" sz="2000" i="1" dirty="0">
                <a:latin typeface="Times New Roman"/>
                <a:cs typeface="Times New Roman"/>
              </a:rPr>
              <a:t>Common </a:t>
            </a:r>
            <a:r>
              <a:rPr lang="en-US" sz="2000" i="1" dirty="0">
                <a:latin typeface="Times New Roman"/>
                <a:cs typeface="Times New Roman"/>
              </a:rPr>
              <a:t>functionalities of smart shopping cart</a:t>
            </a:r>
            <a:endParaRPr lang="en-US" sz="2000" dirty="0"/>
          </a:p>
          <a:p>
            <a:pPr marL="336546" lvl="0" indent="-342900" algn="l" rtl="0">
              <a:lnSpc>
                <a:spcPct val="150000"/>
              </a:lnSpc>
              <a:spcBef>
                <a:spcPts val="0"/>
              </a:spcBef>
              <a:spcAft>
                <a:spcPts val="0"/>
              </a:spcAft>
              <a:buClr>
                <a:schemeClr val="dk1"/>
              </a:buClr>
              <a:buSzPts val="2800"/>
              <a:buFont typeface="Courier New" panose="02070309020205020404" pitchFamily="49" charset="0"/>
              <a:buChar char="o"/>
            </a:pPr>
            <a:r>
              <a:rPr lang="en-US" sz="2000" dirty="0"/>
              <a:t>Item Detection: Uses RFID tags and ultrasonic sensors to automatically track items in the cart​</a:t>
            </a:r>
          </a:p>
          <a:p>
            <a:pPr marL="336546" lvl="0" indent="-342900" algn="l" rtl="0">
              <a:lnSpc>
                <a:spcPct val="150000"/>
              </a:lnSpc>
              <a:spcBef>
                <a:spcPts val="0"/>
              </a:spcBef>
              <a:spcAft>
                <a:spcPts val="0"/>
              </a:spcAft>
              <a:buClr>
                <a:schemeClr val="dk1"/>
              </a:buClr>
              <a:buSzPts val="2800"/>
              <a:buFont typeface="Courier New" panose="02070309020205020404" pitchFamily="49" charset="0"/>
              <a:buChar char="o"/>
            </a:pPr>
            <a:r>
              <a:rPr lang="en-US" sz="2000" dirty="0"/>
              <a:t> Automated Checkout: QR code scanning for quick, contactless checkout via the mobile app​.</a:t>
            </a:r>
          </a:p>
          <a:p>
            <a:pPr marL="336546" lvl="0" indent="-342900" algn="l" rtl="0">
              <a:lnSpc>
                <a:spcPct val="150000"/>
              </a:lnSpc>
              <a:spcBef>
                <a:spcPts val="0"/>
              </a:spcBef>
              <a:spcAft>
                <a:spcPts val="0"/>
              </a:spcAft>
              <a:buClr>
                <a:schemeClr val="dk1"/>
              </a:buClr>
              <a:buSzPts val="2800"/>
              <a:buFont typeface="Courier New" panose="02070309020205020404" pitchFamily="49" charset="0"/>
              <a:buChar char="o"/>
            </a:pPr>
            <a:r>
              <a:rPr lang="en-US" sz="2000" dirty="0"/>
              <a:t>Personalized Experience: Real-time location-based offers, promotions, and personalized recommendations.</a:t>
            </a:r>
            <a:endParaRPr lang="en-US" sz="2000" i="1" dirty="0"/>
          </a:p>
          <a:p>
            <a:pPr marL="336546" lvl="0" indent="-342900" algn="l" rtl="0">
              <a:lnSpc>
                <a:spcPct val="150000"/>
              </a:lnSpc>
              <a:spcBef>
                <a:spcPts val="0"/>
              </a:spcBef>
              <a:spcAft>
                <a:spcPts val="0"/>
              </a:spcAft>
              <a:buClr>
                <a:schemeClr val="dk1"/>
              </a:buClr>
              <a:buSzPts val="2800"/>
              <a:buFont typeface="Courier New" panose="02070309020205020404" pitchFamily="49" charset="0"/>
              <a:buChar char="o"/>
            </a:pPr>
            <a:r>
              <a:rPr lang="en-US" sz="2000" dirty="0"/>
              <a:t>Mobile App Integration: App control for cart movement, item tracking, and payment management.</a:t>
            </a:r>
            <a:endParaRPr lang="en-US" sz="2000" i="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DE8ABB-B159-CF5C-9330-71389A4173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
        <p:nvSpPr>
          <p:cNvPr id="4" name="Title 3">
            <a:extLst>
              <a:ext uri="{FF2B5EF4-FFF2-40B4-BE49-F238E27FC236}">
                <a16:creationId xmlns:a16="http://schemas.microsoft.com/office/drawing/2014/main" id="{CA689B7C-671B-AD6A-B1D3-9D01E119C763}"/>
              </a:ext>
            </a:extLst>
          </p:cNvPr>
          <p:cNvSpPr>
            <a:spLocks noGrp="1"/>
          </p:cNvSpPr>
          <p:nvPr>
            <p:ph type="title"/>
          </p:nvPr>
        </p:nvSpPr>
        <p:spPr>
          <a:xfrm>
            <a:off x="150020" y="126424"/>
            <a:ext cx="6827250" cy="527053"/>
          </a:xfrm>
        </p:spPr>
        <p:txBody>
          <a:bodyPr/>
          <a:lstStyle/>
          <a:p>
            <a:r>
              <a:rPr lang="en-US" sz="3000" i="1" dirty="0">
                <a:solidFill>
                  <a:srgbClr val="C00000"/>
                </a:solidFill>
              </a:rPr>
              <a:t>Identification of Similarities &amp; differences of functionalities</a:t>
            </a:r>
            <a:endParaRPr lang="en-IN" sz="3000" i="1" dirty="0"/>
          </a:p>
        </p:txBody>
      </p:sp>
      <p:graphicFrame>
        <p:nvGraphicFramePr>
          <p:cNvPr id="7" name="Table 6">
            <a:extLst>
              <a:ext uri="{FF2B5EF4-FFF2-40B4-BE49-F238E27FC236}">
                <a16:creationId xmlns:a16="http://schemas.microsoft.com/office/drawing/2014/main" id="{2C341FAF-1560-9948-7C7E-F7441D65D97D}"/>
              </a:ext>
            </a:extLst>
          </p:cNvPr>
          <p:cNvGraphicFramePr>
            <a:graphicFrameLocks noGrp="1"/>
          </p:cNvGraphicFramePr>
          <p:nvPr>
            <p:extLst>
              <p:ext uri="{D42A27DB-BD31-4B8C-83A1-F6EECF244321}">
                <p14:modId xmlns:p14="http://schemas.microsoft.com/office/powerpoint/2010/main" val="2728792122"/>
              </p:ext>
            </p:extLst>
          </p:nvPr>
        </p:nvGraphicFramePr>
        <p:xfrm>
          <a:off x="310662" y="944880"/>
          <a:ext cx="8522676" cy="5913120"/>
        </p:xfrm>
        <a:graphic>
          <a:graphicData uri="http://schemas.openxmlformats.org/drawingml/2006/table">
            <a:tbl>
              <a:tblPr firstRow="1" bandRow="1">
                <a:tableStyleId>{9DCAF9ED-07DC-4A11-8D7F-57B35C25682E}</a:tableStyleId>
              </a:tblPr>
              <a:tblGrid>
                <a:gridCol w="1420446">
                  <a:extLst>
                    <a:ext uri="{9D8B030D-6E8A-4147-A177-3AD203B41FA5}">
                      <a16:colId xmlns:a16="http://schemas.microsoft.com/office/drawing/2014/main" val="1024487609"/>
                    </a:ext>
                  </a:extLst>
                </a:gridCol>
                <a:gridCol w="1420446">
                  <a:extLst>
                    <a:ext uri="{9D8B030D-6E8A-4147-A177-3AD203B41FA5}">
                      <a16:colId xmlns:a16="http://schemas.microsoft.com/office/drawing/2014/main" val="1184705635"/>
                    </a:ext>
                  </a:extLst>
                </a:gridCol>
                <a:gridCol w="1420446">
                  <a:extLst>
                    <a:ext uri="{9D8B030D-6E8A-4147-A177-3AD203B41FA5}">
                      <a16:colId xmlns:a16="http://schemas.microsoft.com/office/drawing/2014/main" val="4192681470"/>
                    </a:ext>
                  </a:extLst>
                </a:gridCol>
                <a:gridCol w="1420446">
                  <a:extLst>
                    <a:ext uri="{9D8B030D-6E8A-4147-A177-3AD203B41FA5}">
                      <a16:colId xmlns:a16="http://schemas.microsoft.com/office/drawing/2014/main" val="1468475007"/>
                    </a:ext>
                  </a:extLst>
                </a:gridCol>
                <a:gridCol w="1420446">
                  <a:extLst>
                    <a:ext uri="{9D8B030D-6E8A-4147-A177-3AD203B41FA5}">
                      <a16:colId xmlns:a16="http://schemas.microsoft.com/office/drawing/2014/main" val="2093336675"/>
                    </a:ext>
                  </a:extLst>
                </a:gridCol>
                <a:gridCol w="1420446">
                  <a:extLst>
                    <a:ext uri="{9D8B030D-6E8A-4147-A177-3AD203B41FA5}">
                      <a16:colId xmlns:a16="http://schemas.microsoft.com/office/drawing/2014/main" val="3115525155"/>
                    </a:ext>
                  </a:extLst>
                </a:gridCol>
              </a:tblGrid>
              <a:tr h="714632">
                <a:tc>
                  <a:txBody>
                    <a:bodyPr/>
                    <a:lstStyle/>
                    <a:p>
                      <a:r>
                        <a:rPr lang="en-US" sz="1400" b="1" dirty="0">
                          <a:solidFill>
                            <a:schemeClr val="tx1"/>
                          </a:solidFill>
                          <a:latin typeface="Times New Roman"/>
                          <a:cs typeface="Times New Roman"/>
                        </a:rPr>
                        <a:t>FUNCTION</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solidFill>
                          <a:latin typeface="Times New Roman"/>
                          <a:cs typeface="Times New Roman"/>
                        </a:rPr>
                        <a:t>SUB-FUNCTION</a:t>
                      </a:r>
                    </a:p>
                    <a:p>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System1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System 2</a:t>
                      </a:r>
                      <a:endParaRPr lang="en-IN" dirty="0">
                        <a:solidFill>
                          <a:schemeClr val="tx1"/>
                        </a:solidFill>
                      </a:endParaRPr>
                    </a:p>
                    <a:p>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System3</a:t>
                      </a:r>
                      <a:endParaRPr lang="en-IN" dirty="0">
                        <a:solidFill>
                          <a:schemeClr val="tx1"/>
                        </a:solidFill>
                      </a:endParaRPr>
                    </a:p>
                    <a:p>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System 4</a:t>
                      </a:r>
                      <a:endParaRPr lang="en-IN" dirty="0">
                        <a:solidFill>
                          <a:schemeClr val="tx1"/>
                        </a:solidFill>
                      </a:endParaRPr>
                    </a:p>
                    <a:p>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944147"/>
                  </a:ext>
                </a:extLst>
              </a:tr>
              <a:tr h="506197">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a:cs typeface="Times New Roman"/>
                        </a:rPr>
                        <a:t>Navigate</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a:cs typeface="Times New Roman"/>
                        </a:rPr>
                        <a:t>Obstacle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Yes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607650"/>
                  </a:ext>
                </a:extLst>
              </a:tr>
              <a:tr h="714632">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a:cs typeface="Times New Roman"/>
                        </a:rPr>
                        <a:t>Obstacle avoidance</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Yes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6512094"/>
                  </a:ext>
                </a:extLst>
              </a:tr>
              <a:tr h="506197">
                <a:tc rowSpan="3">
                  <a:txBody>
                    <a:bodyPr/>
                    <a:lstStyle/>
                    <a:p>
                      <a:r>
                        <a:rPr lang="en-IN" dirty="0"/>
                        <a:t>RFID-Based Item Scanning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Read RFID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843004"/>
                  </a:ext>
                </a:extLst>
              </a:tr>
              <a:tr h="506197">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Update Bill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Yes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Yes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Yes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3865157"/>
                  </a:ext>
                </a:extLst>
              </a:tr>
              <a:tr h="506197">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Detect Duplicate item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Yes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Yes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Yes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956779"/>
                  </a:ext>
                </a:extLst>
              </a:tr>
              <a:tr h="297763">
                <a:tc rowSpan="2">
                  <a:txBody>
                    <a:bodyPr/>
                    <a:lstStyle/>
                    <a:p>
                      <a:r>
                        <a:rPr lang="en-IN" b="0" dirty="0"/>
                        <a:t>Item Display on LCD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Update LCD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5312695"/>
                  </a:ext>
                </a:extLst>
              </a:tr>
              <a:tr h="506197">
                <a:tc v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Display Total Bill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Yes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Yes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Yes</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6926954"/>
                  </a:ext>
                </a:extLst>
              </a:tr>
              <a:tr h="506197">
                <a:tc rowSpan="3">
                  <a:txBody>
                    <a:bodyPr/>
                    <a:lstStyle/>
                    <a:p>
                      <a:r>
                        <a:rPr lang="en-IN" dirty="0"/>
                        <a:t>Cart Movement Control</a:t>
                      </a:r>
                      <a:endParaRPr lang="en-I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Start / Stop Cart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4844487"/>
                  </a:ext>
                </a:extLst>
              </a:tr>
              <a:tr h="506197">
                <a:tc vMerge="1">
                  <a:txBody>
                    <a:bodyPr/>
                    <a:lstStyle/>
                    <a:p>
                      <a:endParaRPr lang="en-I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Emergency</a:t>
                      </a:r>
                    </a:p>
                    <a:p>
                      <a:r>
                        <a:rPr lang="en-IN" dirty="0"/>
                        <a:t>Stop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9638129"/>
                  </a:ext>
                </a:extLst>
              </a:tr>
              <a:tr h="506197">
                <a:tc vMerge="1">
                  <a:txBody>
                    <a:bodyPr/>
                    <a:lstStyle/>
                    <a:p>
                      <a:endParaRPr lang="en-I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Display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6081303"/>
                  </a:ext>
                </a:extLst>
              </a:tr>
            </a:tbl>
          </a:graphicData>
        </a:graphic>
      </p:graphicFrame>
    </p:spTree>
    <p:extLst>
      <p:ext uri="{BB962C8B-B14F-4D97-AF65-F5344CB8AC3E}">
        <p14:creationId xmlns:p14="http://schemas.microsoft.com/office/powerpoint/2010/main" val="3566177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DE8ABB-B159-CF5C-9330-71389A4173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4" name="Title 3">
            <a:extLst>
              <a:ext uri="{FF2B5EF4-FFF2-40B4-BE49-F238E27FC236}">
                <a16:creationId xmlns:a16="http://schemas.microsoft.com/office/drawing/2014/main" id="{CA689B7C-671B-AD6A-B1D3-9D01E119C763}"/>
              </a:ext>
            </a:extLst>
          </p:cNvPr>
          <p:cNvSpPr>
            <a:spLocks noGrp="1"/>
          </p:cNvSpPr>
          <p:nvPr>
            <p:ph type="title"/>
          </p:nvPr>
        </p:nvSpPr>
        <p:spPr>
          <a:xfrm>
            <a:off x="150020" y="126424"/>
            <a:ext cx="6827250" cy="527053"/>
          </a:xfrm>
        </p:spPr>
        <p:txBody>
          <a:bodyPr/>
          <a:lstStyle/>
          <a:p>
            <a:r>
              <a:rPr lang="en-US" sz="3000" i="1" dirty="0">
                <a:solidFill>
                  <a:srgbClr val="C00000"/>
                </a:solidFill>
              </a:rPr>
              <a:t>Identification of Similarities &amp; differences of entities</a:t>
            </a:r>
            <a:endParaRPr lang="en-IN" sz="3000" i="1" dirty="0"/>
          </a:p>
        </p:txBody>
      </p:sp>
      <p:graphicFrame>
        <p:nvGraphicFramePr>
          <p:cNvPr id="8" name="Table 7">
            <a:extLst>
              <a:ext uri="{FF2B5EF4-FFF2-40B4-BE49-F238E27FC236}">
                <a16:creationId xmlns:a16="http://schemas.microsoft.com/office/drawing/2014/main" id="{8642282B-8210-B3DE-FC06-A2D60D560DDD}"/>
              </a:ext>
            </a:extLst>
          </p:cNvPr>
          <p:cNvGraphicFramePr>
            <a:graphicFrameLocks noGrp="1"/>
          </p:cNvGraphicFramePr>
          <p:nvPr>
            <p:extLst>
              <p:ext uri="{D42A27DB-BD31-4B8C-83A1-F6EECF244321}">
                <p14:modId xmlns:p14="http://schemas.microsoft.com/office/powerpoint/2010/main" val="2197019842"/>
              </p:ext>
            </p:extLst>
          </p:nvPr>
        </p:nvGraphicFramePr>
        <p:xfrm>
          <a:off x="193431" y="866426"/>
          <a:ext cx="8757137" cy="6065520"/>
        </p:xfrm>
        <a:graphic>
          <a:graphicData uri="http://schemas.openxmlformats.org/drawingml/2006/table">
            <a:tbl>
              <a:tblPr firstRow="1" bandRow="1">
                <a:tableStyleId>{5C22544A-7EE6-4342-B048-85BDC9FD1C3A}</a:tableStyleId>
              </a:tblPr>
              <a:tblGrid>
                <a:gridCol w="648780">
                  <a:extLst>
                    <a:ext uri="{9D8B030D-6E8A-4147-A177-3AD203B41FA5}">
                      <a16:colId xmlns:a16="http://schemas.microsoft.com/office/drawing/2014/main" val="1538183468"/>
                    </a:ext>
                  </a:extLst>
                </a:gridCol>
                <a:gridCol w="1191126">
                  <a:extLst>
                    <a:ext uri="{9D8B030D-6E8A-4147-A177-3AD203B41FA5}">
                      <a16:colId xmlns:a16="http://schemas.microsoft.com/office/drawing/2014/main" val="281005427"/>
                    </a:ext>
                  </a:extLst>
                </a:gridCol>
                <a:gridCol w="1864895">
                  <a:extLst>
                    <a:ext uri="{9D8B030D-6E8A-4147-A177-3AD203B41FA5}">
                      <a16:colId xmlns:a16="http://schemas.microsoft.com/office/drawing/2014/main" val="1803133075"/>
                    </a:ext>
                  </a:extLst>
                </a:gridCol>
                <a:gridCol w="1734706">
                  <a:extLst>
                    <a:ext uri="{9D8B030D-6E8A-4147-A177-3AD203B41FA5}">
                      <a16:colId xmlns:a16="http://schemas.microsoft.com/office/drawing/2014/main" val="2558294834"/>
                    </a:ext>
                  </a:extLst>
                </a:gridCol>
                <a:gridCol w="1547447">
                  <a:extLst>
                    <a:ext uri="{9D8B030D-6E8A-4147-A177-3AD203B41FA5}">
                      <a16:colId xmlns:a16="http://schemas.microsoft.com/office/drawing/2014/main" val="205663548"/>
                    </a:ext>
                  </a:extLst>
                </a:gridCol>
                <a:gridCol w="1770183">
                  <a:extLst>
                    <a:ext uri="{9D8B030D-6E8A-4147-A177-3AD203B41FA5}">
                      <a16:colId xmlns:a16="http://schemas.microsoft.com/office/drawing/2014/main" val="1120602253"/>
                    </a:ext>
                  </a:extLst>
                </a:gridCol>
              </a:tblGrid>
              <a:tr h="43487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err="1">
                          <a:latin typeface="Times New Roman"/>
                          <a:cs typeface="Times New Roman"/>
                        </a:rPr>
                        <a:t>Sl.No</a:t>
                      </a:r>
                      <a:endParaRPr lang="en-US" b="1" dirty="0">
                        <a:latin typeface="Times New Roman"/>
                        <a:cs typeface="Times New Roman"/>
                      </a:endParaRPr>
                    </a:p>
                    <a:p>
                      <a:endParaRPr lang="en-IN" dirty="0"/>
                    </a:p>
                  </a:txBody>
                  <a:tcPr/>
                </a:tc>
                <a:tc>
                  <a:txBody>
                    <a:bodyPr/>
                    <a:lstStyle/>
                    <a:p>
                      <a:r>
                        <a:rPr lang="en-US" dirty="0"/>
                        <a:t>Features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System 1</a:t>
                      </a:r>
                      <a:endParaRPr lang="en-IN" dirty="0">
                        <a:solidFill>
                          <a:schemeClr val="tx1"/>
                        </a:solidFill>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System 2  </a:t>
                      </a:r>
                      <a:endParaRPr lang="en-IN" dirty="0">
                        <a:solidFill>
                          <a:schemeClr val="tx1"/>
                        </a:solidFill>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System 3</a:t>
                      </a:r>
                      <a:endParaRPr lang="en-IN" dirty="0">
                        <a:solidFill>
                          <a:schemeClr val="tx1"/>
                        </a:solidFill>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System 4</a:t>
                      </a:r>
                      <a:endParaRPr lang="en-IN" dirty="0">
                        <a:solidFill>
                          <a:schemeClr val="tx1"/>
                        </a:solidFill>
                      </a:endParaRPr>
                    </a:p>
                    <a:p>
                      <a:endParaRPr lang="en-IN" dirty="0"/>
                    </a:p>
                  </a:txBody>
                  <a:tcPr/>
                </a:tc>
                <a:extLst>
                  <a:ext uri="{0D108BD9-81ED-4DB2-BD59-A6C34878D82A}">
                    <a16:rowId xmlns:a16="http://schemas.microsoft.com/office/drawing/2014/main" val="1593758185"/>
                  </a:ext>
                </a:extLst>
              </a:tr>
              <a:tr h="613943">
                <a:tc>
                  <a:txBody>
                    <a:bodyPr/>
                    <a:lstStyle/>
                    <a:p>
                      <a:r>
                        <a:rPr lang="en-US" dirty="0"/>
                        <a:t>1.</a:t>
                      </a:r>
                      <a:endParaRPr lang="en-IN" dirty="0"/>
                    </a:p>
                  </a:txBody>
                  <a:tcPr/>
                </a:tc>
                <a:tc>
                  <a:txBody>
                    <a:bodyPr/>
                    <a:lstStyle/>
                    <a:p>
                      <a:r>
                        <a:rPr lang="en-IN" dirty="0"/>
                        <a:t>Payload Capacity</a:t>
                      </a:r>
                    </a:p>
                  </a:txBody>
                  <a:tcPr/>
                </a:tc>
                <a:tc>
                  <a:txBody>
                    <a:bodyPr/>
                    <a:lstStyle/>
                    <a:p>
                      <a:r>
                        <a:rPr lang="en-US" dirty="0"/>
                        <a:t>Holds up to four grocery bags</a:t>
                      </a:r>
                      <a:endParaRPr lang="en-IN" dirty="0"/>
                    </a:p>
                  </a:txBody>
                  <a:tcPr/>
                </a:tc>
                <a:tc>
                  <a:txBody>
                    <a:bodyPr/>
                    <a:lstStyle/>
                    <a:p>
                      <a:r>
                        <a:rPr lang="en-IN" dirty="0"/>
                        <a:t>Standard grocery cart size</a:t>
                      </a:r>
                    </a:p>
                  </a:txBody>
                  <a:tcPr/>
                </a:tc>
                <a:tc>
                  <a:txBody>
                    <a:bodyPr/>
                    <a:lstStyle/>
                    <a:p>
                      <a:r>
                        <a:rPr lang="en-US" dirty="0"/>
                        <a:t>Standard grocery load (varies by store)</a:t>
                      </a:r>
                      <a:endParaRPr lang="en-IN" dirty="0"/>
                    </a:p>
                  </a:txBody>
                  <a:tcPr/>
                </a:tc>
                <a:tc>
                  <a:txBody>
                    <a:bodyPr/>
                    <a:lstStyle/>
                    <a:p>
                      <a:r>
                        <a:rPr lang="en-US" dirty="0"/>
                        <a:t>10 kg</a:t>
                      </a:r>
                      <a:endParaRPr lang="en-IN" dirty="0"/>
                    </a:p>
                  </a:txBody>
                  <a:tcPr/>
                </a:tc>
                <a:extLst>
                  <a:ext uri="{0D108BD9-81ED-4DB2-BD59-A6C34878D82A}">
                    <a16:rowId xmlns:a16="http://schemas.microsoft.com/office/drawing/2014/main" val="3194796291"/>
                  </a:ext>
                </a:extLst>
              </a:tr>
              <a:tr h="434876">
                <a:tc>
                  <a:txBody>
                    <a:bodyPr/>
                    <a:lstStyle/>
                    <a:p>
                      <a:r>
                        <a:rPr lang="en-US" dirty="0"/>
                        <a:t>2.</a:t>
                      </a:r>
                      <a:endParaRPr lang="en-IN" dirty="0"/>
                    </a:p>
                  </a:txBody>
                  <a:tcPr/>
                </a:tc>
                <a:tc>
                  <a:txBody>
                    <a:bodyPr/>
                    <a:lstStyle/>
                    <a:p>
                      <a:r>
                        <a:rPr lang="en-IN" dirty="0"/>
                        <a:t>Durability</a:t>
                      </a:r>
                    </a:p>
                  </a:txBody>
                  <a:tcPr/>
                </a:tc>
                <a:tc>
                  <a:txBody>
                    <a:bodyPr/>
                    <a:lstStyle/>
                    <a:p>
                      <a:r>
                        <a:rPr lang="en-IN" dirty="0"/>
                        <a:t>Weather-resistant</a:t>
                      </a:r>
                    </a:p>
                  </a:txBody>
                  <a:tcPr/>
                </a:tc>
                <a:tc>
                  <a:txBody>
                    <a:bodyPr/>
                    <a:lstStyle/>
                    <a:p>
                      <a:r>
                        <a:rPr lang="en-US" dirty="0"/>
                        <a:t>Water &amp; dust resistant</a:t>
                      </a:r>
                      <a:endParaRPr lang="en-IN" dirty="0"/>
                    </a:p>
                  </a:txBody>
                  <a:tcPr/>
                </a:tc>
                <a:tc>
                  <a:txBody>
                    <a:bodyPr/>
                    <a:lstStyle/>
                    <a:p>
                      <a:r>
                        <a:rPr lang="en-IN" dirty="0"/>
                        <a:t>Weather-resistant</a:t>
                      </a:r>
                    </a:p>
                  </a:txBody>
                  <a:tcPr/>
                </a:tc>
                <a:tc>
                  <a:txBody>
                    <a:bodyPr/>
                    <a:lstStyle/>
                    <a:p>
                      <a:r>
                        <a:rPr lang="en-US" dirty="0"/>
                        <a:t>Dust &amp; Weather resistant</a:t>
                      </a:r>
                      <a:endParaRPr lang="en-IN" dirty="0"/>
                    </a:p>
                  </a:txBody>
                  <a:tcPr/>
                </a:tc>
                <a:extLst>
                  <a:ext uri="{0D108BD9-81ED-4DB2-BD59-A6C34878D82A}">
                    <a16:rowId xmlns:a16="http://schemas.microsoft.com/office/drawing/2014/main" val="56378717"/>
                  </a:ext>
                </a:extLst>
              </a:tr>
              <a:tr h="613943">
                <a:tc>
                  <a:txBody>
                    <a:bodyPr/>
                    <a:lstStyle/>
                    <a:p>
                      <a:r>
                        <a:rPr lang="en-US" dirty="0"/>
                        <a:t>3.</a:t>
                      </a:r>
                      <a:endParaRPr lang="en-IN" dirty="0"/>
                    </a:p>
                  </a:txBody>
                  <a:tcPr/>
                </a:tc>
                <a:tc>
                  <a:txBody>
                    <a:bodyPr/>
                    <a:lstStyle/>
                    <a:p>
                      <a:r>
                        <a:rPr lang="en-IN" dirty="0"/>
                        <a:t>Power Source</a:t>
                      </a:r>
                    </a:p>
                  </a:txBody>
                  <a:tcPr/>
                </a:tc>
                <a:tc>
                  <a:txBody>
                    <a:bodyPr/>
                    <a:lstStyle/>
                    <a:p>
                      <a:r>
                        <a:rPr lang="en-US" dirty="0"/>
                        <a:t>Lead acid battery </a:t>
                      </a:r>
                      <a:endParaRPr lang="en-IN" dirty="0"/>
                    </a:p>
                  </a:txBody>
                  <a:tcPr/>
                </a:tc>
                <a:tc>
                  <a:txBody>
                    <a:bodyPr/>
                    <a:lstStyle/>
                    <a:p>
                      <a:r>
                        <a:rPr lang="en-US" dirty="0"/>
                        <a:t>Li-ion battery</a:t>
                      </a:r>
                      <a:endParaRPr lang="en-IN" dirty="0"/>
                    </a:p>
                  </a:txBody>
                  <a:tcPr/>
                </a:tc>
                <a:tc>
                  <a:txBody>
                    <a:bodyPr/>
                    <a:lstStyle/>
                    <a:p>
                      <a:r>
                        <a:rPr lang="en-US" dirty="0"/>
                        <a:t>Rechargeable Li-po battery (12-hour runtime)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Li-ion battery</a:t>
                      </a:r>
                      <a:endParaRPr lang="en-IN" dirty="0"/>
                    </a:p>
                    <a:p>
                      <a:endParaRPr lang="en-IN" dirty="0"/>
                    </a:p>
                  </a:txBody>
                  <a:tcPr/>
                </a:tc>
                <a:extLst>
                  <a:ext uri="{0D108BD9-81ED-4DB2-BD59-A6C34878D82A}">
                    <a16:rowId xmlns:a16="http://schemas.microsoft.com/office/drawing/2014/main" val="1813266257"/>
                  </a:ext>
                </a:extLst>
              </a:tr>
              <a:tr h="613943">
                <a:tc>
                  <a:txBody>
                    <a:bodyPr/>
                    <a:lstStyle/>
                    <a:p>
                      <a:r>
                        <a:rPr lang="en-US" dirty="0"/>
                        <a:t>4.</a:t>
                      </a:r>
                      <a:endParaRPr lang="en-IN" dirty="0"/>
                    </a:p>
                  </a:txBody>
                  <a:tcPr/>
                </a:tc>
                <a:tc>
                  <a:txBody>
                    <a:bodyPr/>
                    <a:lstStyle/>
                    <a:p>
                      <a:r>
                        <a:rPr lang="en-IN" dirty="0"/>
                        <a:t>Checkout System</a:t>
                      </a:r>
                    </a:p>
                  </a:txBody>
                  <a:tcPr/>
                </a:tc>
                <a:tc>
                  <a:txBody>
                    <a:bodyPr/>
                    <a:lstStyle/>
                    <a:p>
                      <a:r>
                        <a:rPr lang="en-US" dirty="0"/>
                        <a:t>Automatic checkout with real-time receipt display</a:t>
                      </a:r>
                      <a:endParaRPr lang="en-IN" dirty="0"/>
                    </a:p>
                  </a:txBody>
                  <a:tcPr/>
                </a:tc>
                <a:tc>
                  <a:txBody>
                    <a:bodyPr/>
                    <a:lstStyle/>
                    <a:p>
                      <a:r>
                        <a:rPr lang="en-IN" dirty="0"/>
                        <a:t>Mobile app-based checkout</a:t>
                      </a:r>
                    </a:p>
                  </a:txBody>
                  <a:tcPr/>
                </a:tc>
                <a:tc>
                  <a:txBody>
                    <a:bodyPr/>
                    <a:lstStyle/>
                    <a:p>
                      <a:r>
                        <a:rPr lang="en-IN" dirty="0"/>
                        <a:t>Contactless payments (EMV-certified)</a:t>
                      </a:r>
                    </a:p>
                  </a:txBody>
                  <a:tcPr/>
                </a:tc>
                <a:tc>
                  <a:txBody>
                    <a:bodyPr/>
                    <a:lstStyle/>
                    <a:p>
                      <a:r>
                        <a:rPr lang="en-US" dirty="0"/>
                        <a:t>RFID &amp; QR code based</a:t>
                      </a:r>
                      <a:endParaRPr lang="en-IN" dirty="0"/>
                    </a:p>
                  </a:txBody>
                  <a:tcPr/>
                </a:tc>
                <a:extLst>
                  <a:ext uri="{0D108BD9-81ED-4DB2-BD59-A6C34878D82A}">
                    <a16:rowId xmlns:a16="http://schemas.microsoft.com/office/drawing/2014/main" val="1444185372"/>
                  </a:ext>
                </a:extLst>
              </a:tr>
              <a:tr h="793010">
                <a:tc>
                  <a:txBody>
                    <a:bodyPr/>
                    <a:lstStyle/>
                    <a:p>
                      <a:r>
                        <a:rPr lang="en-US" dirty="0"/>
                        <a:t>5.</a:t>
                      </a:r>
                      <a:endParaRPr lang="en-IN" dirty="0"/>
                    </a:p>
                  </a:txBody>
                  <a:tcPr/>
                </a:tc>
                <a:tc>
                  <a:txBody>
                    <a:bodyPr/>
                    <a:lstStyle/>
                    <a:p>
                      <a:r>
                        <a:rPr lang="en-IN" dirty="0"/>
                        <a:t>Technology Used</a:t>
                      </a:r>
                    </a:p>
                  </a:txBody>
                  <a:tcPr/>
                </a:tc>
                <a:tc>
                  <a:txBody>
                    <a:bodyPr/>
                    <a:lstStyle/>
                    <a:p>
                      <a:r>
                        <a:rPr lang="en-IN" dirty="0"/>
                        <a:t>Computer Vision, Sensor Fusion, QR Code Integration</a:t>
                      </a:r>
                    </a:p>
                  </a:txBody>
                  <a:tcPr/>
                </a:tc>
                <a:tc>
                  <a:txBody>
                    <a:bodyPr/>
                    <a:lstStyle/>
                    <a:p>
                      <a:r>
                        <a:rPr lang="it-IT" dirty="0"/>
                        <a:t>AI &amp; Computer Vision, Mobile App Integration</a:t>
                      </a:r>
                      <a:endParaRPr lang="en-IN" dirty="0"/>
                    </a:p>
                  </a:txBody>
                  <a:tcPr/>
                </a:tc>
                <a:tc>
                  <a:txBody>
                    <a:bodyPr/>
                    <a:lstStyle/>
                    <a:p>
                      <a:r>
                        <a:rPr lang="en-US" dirty="0"/>
                        <a:t>VPS, AI-powered cameras, Smart Battery Technology</a:t>
                      </a:r>
                      <a:endParaRPr lang="en-IN" dirty="0"/>
                    </a:p>
                  </a:txBody>
                  <a:tcPr/>
                </a:tc>
                <a:tc>
                  <a:txBody>
                    <a:bodyPr/>
                    <a:lstStyle/>
                    <a:p>
                      <a:r>
                        <a:rPr lang="en-US" dirty="0"/>
                        <a:t>ESP32 mc,RFID technology, Ultrasonic sensor.</a:t>
                      </a:r>
                      <a:endParaRPr lang="en-IN" dirty="0"/>
                    </a:p>
                  </a:txBody>
                  <a:tcPr/>
                </a:tc>
                <a:extLst>
                  <a:ext uri="{0D108BD9-81ED-4DB2-BD59-A6C34878D82A}">
                    <a16:rowId xmlns:a16="http://schemas.microsoft.com/office/drawing/2014/main" val="1691798688"/>
                  </a:ext>
                </a:extLst>
              </a:tr>
              <a:tr h="703219">
                <a:tc>
                  <a:txBody>
                    <a:bodyPr/>
                    <a:lstStyle/>
                    <a:p>
                      <a:r>
                        <a:rPr lang="en-US" dirty="0"/>
                        <a:t>6.</a:t>
                      </a:r>
                      <a:endParaRPr lang="en-IN" dirty="0"/>
                    </a:p>
                  </a:txBody>
                  <a:tcPr/>
                </a:tc>
                <a:tc>
                  <a:txBody>
                    <a:bodyPr/>
                    <a:lstStyle/>
                    <a:p>
                      <a:r>
                        <a:rPr lang="en-IN" dirty="0"/>
                        <a:t>Key Functionalities</a:t>
                      </a:r>
                    </a:p>
                  </a:txBody>
                  <a:tcPr/>
                </a:tc>
                <a:tc>
                  <a:txBody>
                    <a:bodyPr/>
                    <a:lstStyle/>
                    <a:p>
                      <a:r>
                        <a:rPr lang="en-US" dirty="0"/>
                        <a:t>Produce weighing, product suggestions, real-time receipt display</a:t>
                      </a:r>
                      <a:endParaRPr lang="en-IN" dirty="0"/>
                    </a:p>
                  </a:txBody>
                  <a:tcPr/>
                </a:tc>
                <a:tc>
                  <a:txBody>
                    <a:bodyPr/>
                    <a:lstStyle/>
                    <a:p>
                      <a:r>
                        <a:rPr lang="en-IN" dirty="0"/>
                        <a:t>Item recognition, mobile checkout, interaction</a:t>
                      </a:r>
                    </a:p>
                  </a:txBody>
                  <a:tcPr/>
                </a:tc>
                <a:tc>
                  <a:txBody>
                    <a:bodyPr/>
                    <a:lstStyle/>
                    <a:p>
                      <a:r>
                        <a:rPr lang="en-US" dirty="0"/>
                        <a:t>Navigation, loss prevention, personalized shopping</a:t>
                      </a:r>
                      <a:endParaRPr lang="en-IN" dirty="0"/>
                    </a:p>
                  </a:txBody>
                  <a:tcPr/>
                </a:tc>
                <a:tc>
                  <a:txBody>
                    <a:bodyPr/>
                    <a:lstStyle/>
                    <a:p>
                      <a:r>
                        <a:rPr lang="en-IN" dirty="0"/>
                        <a:t>Cart Movement,</a:t>
                      </a:r>
                    </a:p>
                    <a:p>
                      <a:r>
                        <a:rPr lang="en-IN" dirty="0"/>
                        <a:t>RFID Billing,</a:t>
                      </a:r>
                    </a:p>
                    <a:p>
                      <a:r>
                        <a:rPr lang="en-IN" dirty="0"/>
                        <a:t>Obstacle Detection, Cart </a:t>
                      </a:r>
                      <a:r>
                        <a:rPr lang="en-IN" b="0" dirty="0"/>
                        <a:t>Status</a:t>
                      </a:r>
                      <a:endParaRPr lang="en-IN" dirty="0"/>
                    </a:p>
                  </a:txBody>
                  <a:tcPr/>
                </a:tc>
                <a:extLst>
                  <a:ext uri="{0D108BD9-81ED-4DB2-BD59-A6C34878D82A}">
                    <a16:rowId xmlns:a16="http://schemas.microsoft.com/office/drawing/2014/main" val="2997236703"/>
                  </a:ext>
                </a:extLst>
              </a:tr>
              <a:tr h="793010">
                <a:tc>
                  <a:txBody>
                    <a:bodyPr/>
                    <a:lstStyle/>
                    <a:p>
                      <a:r>
                        <a:rPr lang="en-US" dirty="0"/>
                        <a:t>7.</a:t>
                      </a:r>
                      <a:endParaRPr lang="en-IN" dirty="0"/>
                    </a:p>
                  </a:txBody>
                  <a:tcPr/>
                </a:tc>
                <a:tc>
                  <a:txBody>
                    <a:bodyPr/>
                    <a:lstStyle/>
                    <a:p>
                      <a:r>
                        <a:rPr lang="en-IN" dirty="0"/>
                        <a:t>Customer Interaction</a:t>
                      </a:r>
                    </a:p>
                  </a:txBody>
                  <a:tcPr/>
                </a:tc>
                <a:tc>
                  <a:txBody>
                    <a:bodyPr/>
                    <a:lstStyle/>
                    <a:p>
                      <a:r>
                        <a:rPr lang="en-IN" dirty="0"/>
                        <a:t>Screen for receipt display</a:t>
                      </a:r>
                    </a:p>
                  </a:txBody>
                  <a:tcPr/>
                </a:tc>
                <a:tc>
                  <a:txBody>
                    <a:bodyPr/>
                    <a:lstStyle/>
                    <a:p>
                      <a:r>
                        <a:rPr lang="en-IN" dirty="0"/>
                        <a:t>Touchscreen for product interaction</a:t>
                      </a:r>
                    </a:p>
                  </a:txBody>
                  <a:tcPr/>
                </a:tc>
                <a:tc>
                  <a:txBody>
                    <a:bodyPr/>
                    <a:lstStyle/>
                    <a:p>
                      <a:r>
                        <a:rPr lang="en-IN" dirty="0"/>
                        <a:t>Navigation and personalized shopping</a:t>
                      </a:r>
                    </a:p>
                  </a:txBody>
                  <a:tcPr/>
                </a:tc>
                <a:tc>
                  <a:txBody>
                    <a:bodyPr/>
                    <a:lstStyle/>
                    <a:p>
                      <a:r>
                        <a:rPr lang="en-US" b="0" dirty="0">
                          <a:latin typeface="Times New Roman" panose="02020603050405020304" pitchFamily="18" charset="0"/>
                          <a:cs typeface="Times New Roman" panose="02020603050405020304" pitchFamily="18" charset="0"/>
                        </a:rPr>
                        <a:t>User-friendly app, real-time status, intuitive navigation.</a:t>
                      </a: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8389090"/>
                  </a:ext>
                </a:extLst>
              </a:tr>
            </a:tbl>
          </a:graphicData>
        </a:graphic>
      </p:graphicFrame>
    </p:spTree>
    <p:extLst>
      <p:ext uri="{BB962C8B-B14F-4D97-AF65-F5344CB8AC3E}">
        <p14:creationId xmlns:p14="http://schemas.microsoft.com/office/powerpoint/2010/main" val="336324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5"/>
          <p:cNvSpPr txBox="1">
            <a:spLocks noGrp="1"/>
          </p:cNvSpPr>
          <p:nvPr>
            <p:ph type="title"/>
          </p:nvPr>
        </p:nvSpPr>
        <p:spPr>
          <a:xfrm>
            <a:off x="150020" y="126424"/>
            <a:ext cx="7886700" cy="5270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3200"/>
              <a:buFont typeface="Calibri"/>
              <a:buNone/>
            </a:pPr>
            <a:r>
              <a:rPr lang="en-US" sz="3600" dirty="0">
                <a:solidFill>
                  <a:srgbClr val="C00000"/>
                </a:solidFill>
              </a:rPr>
              <a:t>The VDI2206 Process</a:t>
            </a:r>
            <a:endParaRPr sz="3600" dirty="0">
              <a:solidFill>
                <a:srgbClr val="C00000"/>
              </a:solidFill>
            </a:endParaRPr>
          </a:p>
        </p:txBody>
      </p:sp>
      <p:pic>
        <p:nvPicPr>
          <p:cNvPr id="3" name="Picture 2">
            <a:extLst>
              <a:ext uri="{FF2B5EF4-FFF2-40B4-BE49-F238E27FC236}">
                <a16:creationId xmlns:a16="http://schemas.microsoft.com/office/drawing/2014/main" id="{A23A4E35-52C1-40BF-B203-06CC13280688}"/>
              </a:ext>
            </a:extLst>
          </p:cNvPr>
          <p:cNvPicPr>
            <a:picLocks noChangeAspect="1"/>
          </p:cNvPicPr>
          <p:nvPr/>
        </p:nvPicPr>
        <p:blipFill>
          <a:blip r:embed="rId3"/>
          <a:stretch>
            <a:fillRect/>
          </a:stretch>
        </p:blipFill>
        <p:spPr>
          <a:xfrm>
            <a:off x="150020" y="929390"/>
            <a:ext cx="8844078" cy="58021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DE8ABB-B159-CF5C-9330-71389A4173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4" name="Title 3">
            <a:extLst>
              <a:ext uri="{FF2B5EF4-FFF2-40B4-BE49-F238E27FC236}">
                <a16:creationId xmlns:a16="http://schemas.microsoft.com/office/drawing/2014/main" id="{CA689B7C-671B-AD6A-B1D3-9D01E119C763}"/>
              </a:ext>
            </a:extLst>
          </p:cNvPr>
          <p:cNvSpPr>
            <a:spLocks noGrp="1"/>
          </p:cNvSpPr>
          <p:nvPr>
            <p:ph type="title"/>
          </p:nvPr>
        </p:nvSpPr>
        <p:spPr>
          <a:xfrm>
            <a:off x="150020" y="126424"/>
            <a:ext cx="6827250" cy="527053"/>
          </a:xfrm>
        </p:spPr>
        <p:txBody>
          <a:bodyPr/>
          <a:lstStyle/>
          <a:p>
            <a:r>
              <a:rPr lang="en-US" sz="3600" i="1" dirty="0">
                <a:solidFill>
                  <a:srgbClr val="C00000"/>
                </a:solidFill>
              </a:rPr>
              <a:t>Conceptual design</a:t>
            </a:r>
            <a:endParaRPr lang="en-IN" sz="3600" i="1" dirty="0"/>
          </a:p>
        </p:txBody>
      </p:sp>
      <p:pic>
        <p:nvPicPr>
          <p:cNvPr id="6" name="Picture 5">
            <a:extLst>
              <a:ext uri="{FF2B5EF4-FFF2-40B4-BE49-F238E27FC236}">
                <a16:creationId xmlns:a16="http://schemas.microsoft.com/office/drawing/2014/main" id="{1FD870EE-4AFD-A04E-5F5A-074AEC5F428C}"/>
              </a:ext>
            </a:extLst>
          </p:cNvPr>
          <p:cNvPicPr>
            <a:picLocks noChangeAspect="1"/>
          </p:cNvPicPr>
          <p:nvPr/>
        </p:nvPicPr>
        <p:blipFill>
          <a:blip r:embed="rId2"/>
          <a:stretch>
            <a:fillRect/>
          </a:stretch>
        </p:blipFill>
        <p:spPr>
          <a:xfrm>
            <a:off x="150020" y="903295"/>
            <a:ext cx="8571719" cy="5828281"/>
          </a:xfrm>
          <a:prstGeom prst="rect">
            <a:avLst/>
          </a:prstGeom>
        </p:spPr>
      </p:pic>
    </p:spTree>
    <p:extLst>
      <p:ext uri="{BB962C8B-B14F-4D97-AF65-F5344CB8AC3E}">
        <p14:creationId xmlns:p14="http://schemas.microsoft.com/office/powerpoint/2010/main" val="1374143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3"/>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3600"/>
              <a:buFont typeface="Calibri"/>
              <a:buNone/>
            </a:pPr>
            <a:r>
              <a:rPr lang="en-US" sz="3600" i="1" dirty="0">
                <a:solidFill>
                  <a:srgbClr val="C00000"/>
                </a:solidFill>
                <a:latin typeface="Calibri"/>
                <a:ea typeface="Calibri"/>
                <a:cs typeface="Calibri"/>
                <a:sym typeface="Calibri"/>
              </a:rPr>
              <a:t>Function tree</a:t>
            </a:r>
            <a:endParaRPr lang="en-US" i="1" dirty="0"/>
          </a:p>
        </p:txBody>
      </p:sp>
      <p:sp>
        <p:nvSpPr>
          <p:cNvPr id="113" name="Google Shape;113;p3"/>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14" name="Google Shape;114;p3"/>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41</a:t>
            </a:fld>
            <a:endParaRPr/>
          </a:p>
        </p:txBody>
      </p:sp>
      <p:pic>
        <p:nvPicPr>
          <p:cNvPr id="6" name="Picture 5">
            <a:extLst>
              <a:ext uri="{FF2B5EF4-FFF2-40B4-BE49-F238E27FC236}">
                <a16:creationId xmlns:a16="http://schemas.microsoft.com/office/drawing/2014/main" id="{47EE241A-F798-B0A4-3D8D-9024275CE55B}"/>
              </a:ext>
            </a:extLst>
          </p:cNvPr>
          <p:cNvPicPr>
            <a:picLocks noChangeAspect="1"/>
          </p:cNvPicPr>
          <p:nvPr/>
        </p:nvPicPr>
        <p:blipFill>
          <a:blip r:embed="rId3"/>
          <a:stretch>
            <a:fillRect/>
          </a:stretch>
        </p:blipFill>
        <p:spPr>
          <a:xfrm>
            <a:off x="-1" y="839450"/>
            <a:ext cx="9144001" cy="539645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4"/>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3600"/>
              <a:buFont typeface="Calibri"/>
              <a:buNone/>
            </a:pPr>
            <a:r>
              <a:rPr lang="en-US" sz="3600" i="1" dirty="0">
                <a:solidFill>
                  <a:srgbClr val="C00000"/>
                </a:solidFill>
              </a:rPr>
              <a:t>FBS Model</a:t>
            </a:r>
            <a:endParaRPr sz="3600" i="1" dirty="0">
              <a:solidFill>
                <a:srgbClr val="C00000"/>
              </a:solidFill>
            </a:endParaRPr>
          </a:p>
        </p:txBody>
      </p:sp>
      <p:sp>
        <p:nvSpPr>
          <p:cNvPr id="122" name="Google Shape;122;p4"/>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23" name="Google Shape;123;p4"/>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42</a:t>
            </a:fld>
            <a:endParaRPr/>
          </a:p>
        </p:txBody>
      </p:sp>
      <p:pic>
        <p:nvPicPr>
          <p:cNvPr id="6" name="Picture 5">
            <a:extLst>
              <a:ext uri="{FF2B5EF4-FFF2-40B4-BE49-F238E27FC236}">
                <a16:creationId xmlns:a16="http://schemas.microsoft.com/office/drawing/2014/main" id="{9ED5A2A1-9233-5B28-0B30-2B00C2F9B02C}"/>
              </a:ext>
            </a:extLst>
          </p:cNvPr>
          <p:cNvPicPr>
            <a:picLocks noChangeAspect="1"/>
          </p:cNvPicPr>
          <p:nvPr/>
        </p:nvPicPr>
        <p:blipFill>
          <a:blip r:embed="rId3"/>
          <a:stretch>
            <a:fillRect/>
          </a:stretch>
        </p:blipFill>
        <p:spPr>
          <a:xfrm>
            <a:off x="150020" y="899410"/>
            <a:ext cx="8835768" cy="583215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12"/>
          <p:cNvSpPr txBox="1">
            <a:spLocks noGrp="1"/>
          </p:cNvSpPr>
          <p:nvPr>
            <p:ph type="title"/>
          </p:nvPr>
        </p:nvSpPr>
        <p:spPr>
          <a:xfrm>
            <a:off x="78101" y="153984"/>
            <a:ext cx="6740142" cy="527053"/>
          </a:xfrm>
          <a:prstGeom prst="rect">
            <a:avLst/>
          </a:prstGeom>
          <a:noFill/>
          <a:ln>
            <a:noFill/>
          </a:ln>
        </p:spPr>
        <p:txBody>
          <a:bodyPr spcFirstLastPara="1" wrap="square" lIns="91425" tIns="45700" rIns="91425" bIns="45700" anchor="ctr" anchorCtr="0">
            <a:noAutofit/>
          </a:bodyPr>
          <a:lstStyle/>
          <a:p>
            <a:r>
              <a:rPr lang="en-US" sz="3200" i="1" dirty="0">
                <a:solidFill>
                  <a:srgbClr val="C00000"/>
                </a:solidFill>
              </a:rPr>
              <a:t>Multidisciplinary Product Decomposition and Structure Analysis</a:t>
            </a:r>
          </a:p>
        </p:txBody>
      </p:sp>
      <p:sp>
        <p:nvSpPr>
          <p:cNvPr id="194" name="Google Shape;194;p12"/>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95" name="Google Shape;195;p12"/>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43</a:t>
            </a:fld>
            <a:endParaRPr/>
          </a:p>
        </p:txBody>
      </p:sp>
      <p:pic>
        <p:nvPicPr>
          <p:cNvPr id="6" name="Picture 5">
            <a:extLst>
              <a:ext uri="{FF2B5EF4-FFF2-40B4-BE49-F238E27FC236}">
                <a16:creationId xmlns:a16="http://schemas.microsoft.com/office/drawing/2014/main" id="{1393E993-544C-43DA-665E-759F9434EF36}"/>
              </a:ext>
            </a:extLst>
          </p:cNvPr>
          <p:cNvPicPr>
            <a:picLocks noChangeAspect="1"/>
          </p:cNvPicPr>
          <p:nvPr/>
        </p:nvPicPr>
        <p:blipFill>
          <a:blip r:embed="rId3"/>
          <a:stretch>
            <a:fillRect/>
          </a:stretch>
        </p:blipFill>
        <p:spPr>
          <a:xfrm>
            <a:off x="0" y="988956"/>
            <a:ext cx="9076916" cy="520082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12"/>
          <p:cNvSpPr txBox="1">
            <a:spLocks noGrp="1"/>
          </p:cNvSpPr>
          <p:nvPr>
            <p:ph type="title"/>
          </p:nvPr>
        </p:nvSpPr>
        <p:spPr>
          <a:xfrm>
            <a:off x="182837" y="153984"/>
            <a:ext cx="6899170" cy="527053"/>
          </a:xfrm>
          <a:prstGeom prst="rect">
            <a:avLst/>
          </a:prstGeom>
          <a:noFill/>
          <a:ln>
            <a:noFill/>
          </a:ln>
        </p:spPr>
        <p:txBody>
          <a:bodyPr spcFirstLastPara="1" wrap="square" lIns="91425" tIns="45700" rIns="91425" bIns="45700" anchor="ctr" anchorCtr="0">
            <a:noAutofit/>
          </a:bodyPr>
          <a:lstStyle/>
          <a:p>
            <a:r>
              <a:rPr lang="en-US" sz="3200" i="1" dirty="0">
                <a:solidFill>
                  <a:srgbClr val="C00000"/>
                </a:solidFill>
              </a:rPr>
              <a:t>Multidisciplinary Product Decomposition and Structure Analysis</a:t>
            </a:r>
          </a:p>
        </p:txBody>
      </p:sp>
      <p:sp>
        <p:nvSpPr>
          <p:cNvPr id="194" name="Google Shape;194;p12"/>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95" name="Google Shape;195;p12"/>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44</a:t>
            </a:fld>
            <a:endParaRPr/>
          </a:p>
        </p:txBody>
      </p:sp>
      <p:pic>
        <p:nvPicPr>
          <p:cNvPr id="2" name="Picture 1">
            <a:extLst>
              <a:ext uri="{FF2B5EF4-FFF2-40B4-BE49-F238E27FC236}">
                <a16:creationId xmlns:a16="http://schemas.microsoft.com/office/drawing/2014/main" id="{ABADFE38-BB02-287B-0730-8A9F2C3A744C}"/>
              </a:ext>
            </a:extLst>
          </p:cNvPr>
          <p:cNvPicPr>
            <a:picLocks noChangeAspect="1"/>
          </p:cNvPicPr>
          <p:nvPr/>
        </p:nvPicPr>
        <p:blipFill>
          <a:blip r:embed="rId3"/>
          <a:stretch>
            <a:fillRect/>
          </a:stretch>
        </p:blipFill>
        <p:spPr>
          <a:xfrm>
            <a:off x="297153" y="1275242"/>
            <a:ext cx="2731797" cy="1448181"/>
          </a:xfrm>
          <a:prstGeom prst="rect">
            <a:avLst/>
          </a:prstGeom>
        </p:spPr>
      </p:pic>
      <p:pic>
        <p:nvPicPr>
          <p:cNvPr id="4" name="Picture 3">
            <a:extLst>
              <a:ext uri="{FF2B5EF4-FFF2-40B4-BE49-F238E27FC236}">
                <a16:creationId xmlns:a16="http://schemas.microsoft.com/office/drawing/2014/main" id="{EE3DE5A0-C869-A537-F668-FE2F515EC3EA}"/>
              </a:ext>
            </a:extLst>
          </p:cNvPr>
          <p:cNvPicPr>
            <a:picLocks noChangeAspect="1"/>
          </p:cNvPicPr>
          <p:nvPr/>
        </p:nvPicPr>
        <p:blipFill>
          <a:blip r:embed="rId4"/>
          <a:stretch>
            <a:fillRect/>
          </a:stretch>
        </p:blipFill>
        <p:spPr>
          <a:xfrm>
            <a:off x="3188101" y="1335881"/>
            <a:ext cx="5779766" cy="1397006"/>
          </a:xfrm>
          <a:prstGeom prst="rect">
            <a:avLst/>
          </a:prstGeom>
        </p:spPr>
      </p:pic>
      <p:pic>
        <p:nvPicPr>
          <p:cNvPr id="6" name="Picture 5">
            <a:extLst>
              <a:ext uri="{FF2B5EF4-FFF2-40B4-BE49-F238E27FC236}">
                <a16:creationId xmlns:a16="http://schemas.microsoft.com/office/drawing/2014/main" id="{C80CF5BD-6166-2E44-44FE-DE37BCDD466F}"/>
              </a:ext>
            </a:extLst>
          </p:cNvPr>
          <p:cNvPicPr>
            <a:picLocks noChangeAspect="1"/>
          </p:cNvPicPr>
          <p:nvPr/>
        </p:nvPicPr>
        <p:blipFill>
          <a:blip r:embed="rId5"/>
          <a:stretch>
            <a:fillRect/>
          </a:stretch>
        </p:blipFill>
        <p:spPr>
          <a:xfrm>
            <a:off x="1046337" y="2823732"/>
            <a:ext cx="5068713" cy="2504540"/>
          </a:xfrm>
          <a:prstGeom prst="rect">
            <a:avLst/>
          </a:prstGeom>
        </p:spPr>
      </p:pic>
      <p:pic>
        <p:nvPicPr>
          <p:cNvPr id="8" name="Picture 7">
            <a:extLst>
              <a:ext uri="{FF2B5EF4-FFF2-40B4-BE49-F238E27FC236}">
                <a16:creationId xmlns:a16="http://schemas.microsoft.com/office/drawing/2014/main" id="{3BCD3AEA-BD43-D368-B4D1-5C1E20B0F0E4}"/>
              </a:ext>
            </a:extLst>
          </p:cNvPr>
          <p:cNvPicPr>
            <a:picLocks noChangeAspect="1"/>
          </p:cNvPicPr>
          <p:nvPr/>
        </p:nvPicPr>
        <p:blipFill>
          <a:blip r:embed="rId6"/>
          <a:stretch>
            <a:fillRect/>
          </a:stretch>
        </p:blipFill>
        <p:spPr>
          <a:xfrm>
            <a:off x="1020693" y="5410354"/>
            <a:ext cx="5223458" cy="1377103"/>
          </a:xfrm>
          <a:prstGeom prst="rect">
            <a:avLst/>
          </a:prstGeom>
        </p:spPr>
      </p:pic>
      <p:sp>
        <p:nvSpPr>
          <p:cNvPr id="10" name="TextBox 9">
            <a:extLst>
              <a:ext uri="{FF2B5EF4-FFF2-40B4-BE49-F238E27FC236}">
                <a16:creationId xmlns:a16="http://schemas.microsoft.com/office/drawing/2014/main" id="{601D7E08-2A28-19C6-3620-2A9420D93E29}"/>
              </a:ext>
            </a:extLst>
          </p:cNvPr>
          <p:cNvSpPr txBox="1"/>
          <p:nvPr/>
        </p:nvSpPr>
        <p:spPr>
          <a:xfrm>
            <a:off x="517160" y="834672"/>
            <a:ext cx="1611443" cy="369332"/>
          </a:xfrm>
          <a:prstGeom prst="rect">
            <a:avLst/>
          </a:prstGeom>
          <a:noFill/>
        </p:spPr>
        <p:txBody>
          <a:bodyPr wrap="square">
            <a:spAutoFit/>
          </a:bodyPr>
          <a:lstStyle/>
          <a:p>
            <a:r>
              <a:rPr lang="en-US" sz="1800" dirty="0"/>
              <a:t>Subsystems</a:t>
            </a:r>
            <a:endParaRPr lang="en-IN" sz="1800" dirty="0"/>
          </a:p>
        </p:txBody>
      </p:sp>
      <p:sp>
        <p:nvSpPr>
          <p:cNvPr id="12" name="TextBox 11">
            <a:extLst>
              <a:ext uri="{FF2B5EF4-FFF2-40B4-BE49-F238E27FC236}">
                <a16:creationId xmlns:a16="http://schemas.microsoft.com/office/drawing/2014/main" id="{9AAD598D-E607-3263-8F29-101BC55293CF}"/>
              </a:ext>
            </a:extLst>
          </p:cNvPr>
          <p:cNvSpPr txBox="1"/>
          <p:nvPr/>
        </p:nvSpPr>
        <p:spPr>
          <a:xfrm>
            <a:off x="3206633" y="857832"/>
            <a:ext cx="4048605" cy="369332"/>
          </a:xfrm>
          <a:prstGeom prst="rect">
            <a:avLst/>
          </a:prstGeom>
          <a:noFill/>
        </p:spPr>
        <p:txBody>
          <a:bodyPr wrap="square">
            <a:spAutoFit/>
          </a:bodyPr>
          <a:lstStyle/>
          <a:p>
            <a:r>
              <a:rPr lang="en-US" sz="1800" dirty="0"/>
              <a:t>Interaction between Subsystems</a:t>
            </a:r>
            <a:endParaRPr lang="en-IN" sz="1800" dirty="0"/>
          </a:p>
        </p:txBody>
      </p:sp>
    </p:spTree>
    <p:extLst>
      <p:ext uri="{BB962C8B-B14F-4D97-AF65-F5344CB8AC3E}">
        <p14:creationId xmlns:p14="http://schemas.microsoft.com/office/powerpoint/2010/main" val="2331401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12"/>
          <p:cNvSpPr txBox="1">
            <a:spLocks noGrp="1"/>
          </p:cNvSpPr>
          <p:nvPr>
            <p:ph type="title"/>
          </p:nvPr>
        </p:nvSpPr>
        <p:spPr>
          <a:xfrm>
            <a:off x="78100" y="115305"/>
            <a:ext cx="8811143"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Product Architecture</a:t>
            </a:r>
          </a:p>
        </p:txBody>
      </p:sp>
      <p:sp>
        <p:nvSpPr>
          <p:cNvPr id="194" name="Google Shape;194;p12"/>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95" name="Google Shape;195;p12"/>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45</a:t>
            </a:fld>
            <a:endParaRPr/>
          </a:p>
        </p:txBody>
      </p:sp>
      <p:sp>
        <p:nvSpPr>
          <p:cNvPr id="6" name="TextBox 5">
            <a:extLst>
              <a:ext uri="{FF2B5EF4-FFF2-40B4-BE49-F238E27FC236}">
                <a16:creationId xmlns:a16="http://schemas.microsoft.com/office/drawing/2014/main" id="{5D671BEB-EC31-5D3E-D3DE-097C3C867B44}"/>
              </a:ext>
            </a:extLst>
          </p:cNvPr>
          <p:cNvSpPr txBox="1"/>
          <p:nvPr/>
        </p:nvSpPr>
        <p:spPr>
          <a:xfrm>
            <a:off x="270760" y="880433"/>
            <a:ext cx="4616970" cy="477054"/>
          </a:xfrm>
          <a:prstGeom prst="rect">
            <a:avLst/>
          </a:prstGeom>
          <a:noFill/>
        </p:spPr>
        <p:txBody>
          <a:bodyPr wrap="square">
            <a:spAutoFit/>
          </a:bodyPr>
          <a:lstStyle/>
          <a:p>
            <a:r>
              <a:rPr lang="en-US" sz="2500" dirty="0"/>
              <a:t>Logical Architecture</a:t>
            </a:r>
            <a:endParaRPr lang="en-IN" sz="2500" dirty="0"/>
          </a:p>
        </p:txBody>
      </p:sp>
      <p:pic>
        <p:nvPicPr>
          <p:cNvPr id="7" name="Picture 6">
            <a:extLst>
              <a:ext uri="{FF2B5EF4-FFF2-40B4-BE49-F238E27FC236}">
                <a16:creationId xmlns:a16="http://schemas.microsoft.com/office/drawing/2014/main" id="{34B7BA4A-1EBF-BA53-3D96-AC575FC1679D}"/>
              </a:ext>
            </a:extLst>
          </p:cNvPr>
          <p:cNvPicPr>
            <a:picLocks noChangeAspect="1"/>
          </p:cNvPicPr>
          <p:nvPr/>
        </p:nvPicPr>
        <p:blipFill>
          <a:blip r:embed="rId3"/>
          <a:stretch>
            <a:fillRect/>
          </a:stretch>
        </p:blipFill>
        <p:spPr>
          <a:xfrm>
            <a:off x="115438" y="1584799"/>
            <a:ext cx="8913124" cy="4771561"/>
          </a:xfrm>
          <a:prstGeom prst="rect">
            <a:avLst/>
          </a:prstGeom>
        </p:spPr>
      </p:pic>
    </p:spTree>
    <p:extLst>
      <p:ext uri="{BB962C8B-B14F-4D97-AF65-F5344CB8AC3E}">
        <p14:creationId xmlns:p14="http://schemas.microsoft.com/office/powerpoint/2010/main" val="4239476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3181B0-6970-BD7F-3C2A-492286967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46</a:t>
            </a:fld>
            <a:endParaRPr lang="en-IN"/>
          </a:p>
        </p:txBody>
      </p:sp>
      <p:sp>
        <p:nvSpPr>
          <p:cNvPr id="4" name="Title 3">
            <a:extLst>
              <a:ext uri="{FF2B5EF4-FFF2-40B4-BE49-F238E27FC236}">
                <a16:creationId xmlns:a16="http://schemas.microsoft.com/office/drawing/2014/main" id="{8C627120-6C50-0AB1-1D00-A7BC36215A57}"/>
              </a:ext>
            </a:extLst>
          </p:cNvPr>
          <p:cNvSpPr>
            <a:spLocks noGrp="1"/>
          </p:cNvSpPr>
          <p:nvPr>
            <p:ph type="title"/>
          </p:nvPr>
        </p:nvSpPr>
        <p:spPr/>
        <p:txBody>
          <a:bodyPr/>
          <a:lstStyle/>
          <a:p>
            <a:r>
              <a:rPr lang="en-US" sz="3600" i="1" dirty="0">
                <a:solidFill>
                  <a:srgbClr val="C00000"/>
                </a:solidFill>
              </a:rPr>
              <a:t>Product Architecture</a:t>
            </a:r>
            <a:endParaRPr lang="en-IN" sz="3600" dirty="0"/>
          </a:p>
        </p:txBody>
      </p:sp>
      <p:sp>
        <p:nvSpPr>
          <p:cNvPr id="7" name="TextBox 6">
            <a:extLst>
              <a:ext uri="{FF2B5EF4-FFF2-40B4-BE49-F238E27FC236}">
                <a16:creationId xmlns:a16="http://schemas.microsoft.com/office/drawing/2014/main" id="{065C15C5-DAC6-A258-B805-2A2210063404}"/>
              </a:ext>
            </a:extLst>
          </p:cNvPr>
          <p:cNvSpPr txBox="1"/>
          <p:nvPr/>
        </p:nvSpPr>
        <p:spPr>
          <a:xfrm>
            <a:off x="356016" y="1015345"/>
            <a:ext cx="4609474" cy="477054"/>
          </a:xfrm>
          <a:prstGeom prst="rect">
            <a:avLst/>
          </a:prstGeom>
          <a:noFill/>
        </p:spPr>
        <p:txBody>
          <a:bodyPr wrap="square">
            <a:spAutoFit/>
          </a:bodyPr>
          <a:lstStyle/>
          <a:p>
            <a:r>
              <a:rPr lang="en-US" sz="2500" dirty="0"/>
              <a:t>Functional Architecture</a:t>
            </a:r>
            <a:endParaRPr lang="en-IN" sz="2500" dirty="0"/>
          </a:p>
        </p:txBody>
      </p:sp>
      <p:pic>
        <p:nvPicPr>
          <p:cNvPr id="8" name="Picture 7">
            <a:extLst>
              <a:ext uri="{FF2B5EF4-FFF2-40B4-BE49-F238E27FC236}">
                <a16:creationId xmlns:a16="http://schemas.microsoft.com/office/drawing/2014/main" id="{4BA42F83-8B62-FA8B-9859-024AD4E611AF}"/>
              </a:ext>
            </a:extLst>
          </p:cNvPr>
          <p:cNvPicPr>
            <a:picLocks noChangeAspect="1"/>
          </p:cNvPicPr>
          <p:nvPr/>
        </p:nvPicPr>
        <p:blipFill>
          <a:blip r:embed="rId2"/>
          <a:stretch>
            <a:fillRect/>
          </a:stretch>
        </p:blipFill>
        <p:spPr>
          <a:xfrm>
            <a:off x="150020" y="1747052"/>
            <a:ext cx="8833870" cy="4791871"/>
          </a:xfrm>
          <a:prstGeom prst="rect">
            <a:avLst/>
          </a:prstGeom>
        </p:spPr>
      </p:pic>
    </p:spTree>
    <p:extLst>
      <p:ext uri="{BB962C8B-B14F-4D97-AF65-F5344CB8AC3E}">
        <p14:creationId xmlns:p14="http://schemas.microsoft.com/office/powerpoint/2010/main" val="704874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143000" y="1899403"/>
            <a:ext cx="6858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F5496"/>
              </a:buClr>
              <a:buSzPts val="4400"/>
              <a:buFont typeface="Calibri"/>
              <a:buNone/>
            </a:pPr>
            <a:r>
              <a:rPr lang="en-IN" sz="3800" b="1" i="1" dirty="0">
                <a:solidFill>
                  <a:srgbClr val="C00000"/>
                </a:solidFill>
                <a:latin typeface="Calibri" panose="020F0502020204030204" pitchFamily="34" charset="0"/>
              </a:rPr>
              <a:t>Modelling &amp; Simulation</a:t>
            </a:r>
            <a:endParaRPr sz="3800" i="1" dirty="0"/>
          </a:p>
        </p:txBody>
      </p:sp>
      <p:sp>
        <p:nvSpPr>
          <p:cNvPr id="95" name="Google Shape;95;p1"/>
          <p:cNvSpPr txBox="1">
            <a:spLocks noGrp="1"/>
          </p:cNvSpPr>
          <p:nvPr>
            <p:ph type="ftr" idx="11"/>
          </p:nvPr>
        </p:nvSpPr>
        <p:spPr>
          <a:xfrm>
            <a:off x="3028950" y="6376090"/>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endParaRPr dirty="0"/>
          </a:p>
        </p:txBody>
      </p:sp>
      <p:sp>
        <p:nvSpPr>
          <p:cNvPr id="96" name="Google Shape;96;p1"/>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47</a:t>
            </a:fld>
            <a:endParaRPr/>
          </a:p>
        </p:txBody>
      </p:sp>
    </p:spTree>
    <p:extLst>
      <p:ext uri="{BB962C8B-B14F-4D97-AF65-F5344CB8AC3E}">
        <p14:creationId xmlns:p14="http://schemas.microsoft.com/office/powerpoint/2010/main" val="2929620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3"/>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3600"/>
              <a:buFont typeface="Calibri"/>
              <a:buNone/>
            </a:pPr>
            <a:r>
              <a:rPr lang="en-US" sz="3600" i="1" dirty="0">
                <a:solidFill>
                  <a:srgbClr val="C00000"/>
                </a:solidFill>
                <a:latin typeface="Calibri"/>
                <a:ea typeface="Calibri"/>
                <a:cs typeface="Calibri"/>
                <a:sym typeface="Calibri"/>
              </a:rPr>
              <a:t>Virtual model</a:t>
            </a:r>
            <a:endParaRPr lang="en-US" i="1" dirty="0"/>
          </a:p>
        </p:txBody>
      </p:sp>
      <p:sp>
        <p:nvSpPr>
          <p:cNvPr id="113" name="Google Shape;113;p3"/>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14" name="Google Shape;114;p3"/>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48</a:t>
            </a:fld>
            <a:endParaRPr/>
          </a:p>
        </p:txBody>
      </p:sp>
      <p:pic>
        <p:nvPicPr>
          <p:cNvPr id="4" name="Picture 3">
            <a:extLst>
              <a:ext uri="{FF2B5EF4-FFF2-40B4-BE49-F238E27FC236}">
                <a16:creationId xmlns:a16="http://schemas.microsoft.com/office/drawing/2014/main" id="{688CF53A-AE59-A6D2-FBD5-1CB292E11283}"/>
              </a:ext>
            </a:extLst>
          </p:cNvPr>
          <p:cNvPicPr>
            <a:picLocks noChangeAspect="1"/>
          </p:cNvPicPr>
          <p:nvPr/>
        </p:nvPicPr>
        <p:blipFill>
          <a:blip r:embed="rId3"/>
          <a:stretch>
            <a:fillRect/>
          </a:stretch>
        </p:blipFill>
        <p:spPr>
          <a:xfrm>
            <a:off x="1181100" y="1004898"/>
            <a:ext cx="6781800" cy="5351463"/>
          </a:xfrm>
          <a:prstGeom prst="rect">
            <a:avLst/>
          </a:prstGeom>
        </p:spPr>
      </p:pic>
    </p:spTree>
    <p:extLst>
      <p:ext uri="{BB962C8B-B14F-4D97-AF65-F5344CB8AC3E}">
        <p14:creationId xmlns:p14="http://schemas.microsoft.com/office/powerpoint/2010/main" val="128208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CA3FCC-CD9C-7169-8269-D0CF0CA93F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49</a:t>
            </a:fld>
            <a:endParaRPr lang="en-IN"/>
          </a:p>
        </p:txBody>
      </p:sp>
      <p:sp>
        <p:nvSpPr>
          <p:cNvPr id="4" name="Title 3">
            <a:extLst>
              <a:ext uri="{FF2B5EF4-FFF2-40B4-BE49-F238E27FC236}">
                <a16:creationId xmlns:a16="http://schemas.microsoft.com/office/drawing/2014/main" id="{6A6C9499-5976-02FB-3D25-B2F25D2A8EE6}"/>
              </a:ext>
            </a:extLst>
          </p:cNvPr>
          <p:cNvSpPr>
            <a:spLocks noGrp="1"/>
          </p:cNvSpPr>
          <p:nvPr>
            <p:ph type="title"/>
          </p:nvPr>
        </p:nvSpPr>
        <p:spPr/>
        <p:txBody>
          <a:bodyPr/>
          <a:lstStyle/>
          <a:p>
            <a:r>
              <a:rPr lang="en-US" sz="3600" i="1" dirty="0">
                <a:solidFill>
                  <a:srgbClr val="C00000"/>
                </a:solidFill>
                <a:latin typeface="Calibri"/>
                <a:ea typeface="Calibri"/>
                <a:cs typeface="Calibri"/>
                <a:sym typeface="Calibri"/>
              </a:rPr>
              <a:t>Virtual model</a:t>
            </a:r>
            <a:endParaRPr lang="en-IN" sz="3600" dirty="0"/>
          </a:p>
        </p:txBody>
      </p:sp>
      <p:pic>
        <p:nvPicPr>
          <p:cNvPr id="5" name="Picture 4">
            <a:extLst>
              <a:ext uri="{FF2B5EF4-FFF2-40B4-BE49-F238E27FC236}">
                <a16:creationId xmlns:a16="http://schemas.microsoft.com/office/drawing/2014/main" id="{AEADDE2C-78DA-1984-EBCF-9CCF063E540D}"/>
              </a:ext>
            </a:extLst>
          </p:cNvPr>
          <p:cNvPicPr>
            <a:picLocks noChangeAspect="1"/>
          </p:cNvPicPr>
          <p:nvPr/>
        </p:nvPicPr>
        <p:blipFill>
          <a:blip r:embed="rId2"/>
          <a:stretch>
            <a:fillRect/>
          </a:stretch>
        </p:blipFill>
        <p:spPr>
          <a:xfrm>
            <a:off x="798506" y="1144182"/>
            <a:ext cx="2608484" cy="2255811"/>
          </a:xfrm>
          <a:prstGeom prst="rect">
            <a:avLst/>
          </a:prstGeom>
        </p:spPr>
      </p:pic>
      <p:sp>
        <p:nvSpPr>
          <p:cNvPr id="6" name="Google Shape;511;g1f1ad125a61_0_2854">
            <a:extLst>
              <a:ext uri="{FF2B5EF4-FFF2-40B4-BE49-F238E27FC236}">
                <a16:creationId xmlns:a16="http://schemas.microsoft.com/office/drawing/2014/main" id="{614DFF14-3FC9-DECB-CBE7-192DBDD70E88}"/>
              </a:ext>
            </a:extLst>
          </p:cNvPr>
          <p:cNvSpPr txBox="1"/>
          <p:nvPr/>
        </p:nvSpPr>
        <p:spPr>
          <a:xfrm>
            <a:off x="1109630" y="3136443"/>
            <a:ext cx="1968600" cy="52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n-IN" sz="3000" dirty="0">
                <a:solidFill>
                  <a:schemeClr val="dk1"/>
                </a:solidFill>
                <a:latin typeface="Calibri"/>
                <a:ea typeface="Calibri"/>
                <a:cs typeface="Calibri"/>
                <a:sym typeface="Calibri"/>
              </a:rPr>
              <a:t>Front view</a:t>
            </a:r>
            <a:endParaRPr sz="3000" dirty="0">
              <a:solidFill>
                <a:schemeClr val="dk1"/>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5B2BE833-C41A-8BFB-43A5-59D27490DAB2}"/>
              </a:ext>
            </a:extLst>
          </p:cNvPr>
          <p:cNvPicPr>
            <a:picLocks noChangeAspect="1"/>
          </p:cNvPicPr>
          <p:nvPr/>
        </p:nvPicPr>
        <p:blipFill>
          <a:blip r:embed="rId3"/>
          <a:stretch>
            <a:fillRect/>
          </a:stretch>
        </p:blipFill>
        <p:spPr>
          <a:xfrm>
            <a:off x="5175886" y="1126879"/>
            <a:ext cx="2564127" cy="2208432"/>
          </a:xfrm>
          <a:prstGeom prst="rect">
            <a:avLst/>
          </a:prstGeom>
        </p:spPr>
      </p:pic>
      <p:sp>
        <p:nvSpPr>
          <p:cNvPr id="8" name="Google Shape;509;g1f1ad125a61_0_2854">
            <a:extLst>
              <a:ext uri="{FF2B5EF4-FFF2-40B4-BE49-F238E27FC236}">
                <a16:creationId xmlns:a16="http://schemas.microsoft.com/office/drawing/2014/main" id="{F50E6A59-C265-E9A4-924D-7FB280921131}"/>
              </a:ext>
            </a:extLst>
          </p:cNvPr>
          <p:cNvSpPr txBox="1"/>
          <p:nvPr/>
        </p:nvSpPr>
        <p:spPr>
          <a:xfrm>
            <a:off x="5737012" y="3165450"/>
            <a:ext cx="1672500" cy="52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IN" sz="3000" dirty="0">
                <a:solidFill>
                  <a:schemeClr val="dk1"/>
                </a:solidFill>
                <a:latin typeface="Calibri"/>
                <a:ea typeface="Calibri"/>
                <a:cs typeface="Calibri"/>
                <a:sym typeface="Calibri"/>
              </a:rPr>
              <a:t>Side view</a:t>
            </a:r>
            <a:endParaRPr sz="3000" dirty="0">
              <a:solidFill>
                <a:schemeClr val="dk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ED84F432-FC08-19AB-5C7D-B296D3FDF4EC}"/>
              </a:ext>
            </a:extLst>
          </p:cNvPr>
          <p:cNvPicPr>
            <a:picLocks noChangeAspect="1"/>
          </p:cNvPicPr>
          <p:nvPr/>
        </p:nvPicPr>
        <p:blipFill>
          <a:blip r:embed="rId4"/>
          <a:stretch>
            <a:fillRect/>
          </a:stretch>
        </p:blipFill>
        <p:spPr>
          <a:xfrm>
            <a:off x="2963332" y="3826008"/>
            <a:ext cx="2773680" cy="2105520"/>
          </a:xfrm>
          <a:prstGeom prst="rect">
            <a:avLst/>
          </a:prstGeom>
        </p:spPr>
      </p:pic>
      <p:sp>
        <p:nvSpPr>
          <p:cNvPr id="10" name="Google Shape;508;g1f1ad125a61_0_2854">
            <a:extLst>
              <a:ext uri="{FF2B5EF4-FFF2-40B4-BE49-F238E27FC236}">
                <a16:creationId xmlns:a16="http://schemas.microsoft.com/office/drawing/2014/main" id="{ACA69390-C2F2-F474-84F1-931EB8035BE3}"/>
              </a:ext>
            </a:extLst>
          </p:cNvPr>
          <p:cNvSpPr txBox="1"/>
          <p:nvPr/>
        </p:nvSpPr>
        <p:spPr>
          <a:xfrm>
            <a:off x="3593086" y="5895125"/>
            <a:ext cx="1582800" cy="52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IN" sz="3000" dirty="0">
                <a:solidFill>
                  <a:schemeClr val="dk1"/>
                </a:solidFill>
                <a:latin typeface="Calibri"/>
                <a:ea typeface="Calibri"/>
                <a:cs typeface="Calibri"/>
                <a:sym typeface="Calibri"/>
              </a:rPr>
              <a:t>Top view</a:t>
            </a:r>
            <a:endParaRPr sz="3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953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143000" y="1899403"/>
            <a:ext cx="6858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F5496"/>
              </a:buClr>
              <a:buSzPts val="4400"/>
              <a:buFont typeface="Calibri"/>
              <a:buNone/>
            </a:pPr>
            <a:r>
              <a:rPr kumimoji="0" lang="en-IN" sz="3800" b="1" i="1" u="none" strike="noStrike" kern="0" cap="none" spc="0" normalizeH="0" baseline="0" noProof="0" dirty="0">
                <a:ln>
                  <a:noFill/>
                </a:ln>
                <a:solidFill>
                  <a:srgbClr val="C00000"/>
                </a:solidFill>
                <a:effectLst/>
                <a:uLnTx/>
                <a:uFillTx/>
                <a:latin typeface="Calibri" panose="020F0502020204030204" pitchFamily="34" charset="0"/>
                <a:ea typeface="Calibri"/>
                <a:cs typeface="Calibri"/>
                <a:sym typeface="Calibri"/>
              </a:rPr>
              <a:t>Requirements collection &amp; Writing Specifications</a:t>
            </a:r>
            <a:br>
              <a:rPr kumimoji="0" lang="en-IN" sz="3600" b="1" i="1" u="none" strike="noStrike" kern="0" cap="none" spc="0" normalizeH="0" baseline="0" noProof="0" dirty="0">
                <a:ln>
                  <a:noFill/>
                </a:ln>
                <a:solidFill>
                  <a:srgbClr val="C00000"/>
                </a:solidFill>
                <a:effectLst/>
                <a:uLnTx/>
                <a:uFillTx/>
                <a:latin typeface="Calibri" panose="020F0502020204030204" pitchFamily="34" charset="0"/>
                <a:ea typeface="Calibri"/>
                <a:cs typeface="Calibri"/>
                <a:sym typeface="Calibri"/>
              </a:rPr>
            </a:br>
            <a:r>
              <a:rPr kumimoji="0" lang="en-IN" sz="3200" b="1" i="1" u="none" strike="noStrike" kern="0" cap="none" spc="0" normalizeH="0" baseline="0" noProof="0" dirty="0">
                <a:ln>
                  <a:noFill/>
                </a:ln>
                <a:solidFill>
                  <a:srgbClr val="C00000"/>
                </a:solidFill>
                <a:effectLst/>
                <a:uLnTx/>
                <a:uFillTx/>
                <a:latin typeface="Calibri" panose="020F0502020204030204" pitchFamily="34" charset="0"/>
                <a:ea typeface="Calibri"/>
                <a:cs typeface="Calibri"/>
                <a:sym typeface="Calibri"/>
              </a:rPr>
              <a:t>Research for User Needs</a:t>
            </a:r>
            <a:endParaRPr sz="3200" i="1" dirty="0"/>
          </a:p>
        </p:txBody>
      </p:sp>
      <p:sp>
        <p:nvSpPr>
          <p:cNvPr id="95" name="Google Shape;95;p1"/>
          <p:cNvSpPr txBox="1">
            <a:spLocks noGrp="1"/>
          </p:cNvSpPr>
          <p:nvPr>
            <p:ph type="ftr" idx="11"/>
          </p:nvPr>
        </p:nvSpPr>
        <p:spPr>
          <a:xfrm>
            <a:off x="3028950" y="6376090"/>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endParaRPr dirty="0"/>
          </a:p>
        </p:txBody>
      </p:sp>
      <p:sp>
        <p:nvSpPr>
          <p:cNvPr id="96" name="Google Shape;96;p1"/>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9"/>
          <p:cNvSpPr txBox="1">
            <a:spLocks noGrp="1"/>
          </p:cNvSpPr>
          <p:nvPr>
            <p:ph type="title"/>
          </p:nvPr>
        </p:nvSpPr>
        <p:spPr>
          <a:xfrm>
            <a:off x="88040" y="153984"/>
            <a:ext cx="6948864"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Mathematical model</a:t>
            </a: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50</a:t>
            </a:fld>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78BD3B-4089-209E-1E9A-00FE21D5A802}"/>
                  </a:ext>
                </a:extLst>
              </p:cNvPr>
              <p:cNvSpPr>
                <a:spLocks noGrp="1"/>
              </p:cNvSpPr>
              <p:nvPr>
                <p:ph type="body" idx="1"/>
              </p:nvPr>
            </p:nvSpPr>
            <p:spPr>
              <a:xfrm>
                <a:off x="166428" y="926534"/>
                <a:ext cx="8811144" cy="5184330"/>
              </a:xfrm>
            </p:spPr>
            <p:txBody>
              <a:bodyPr>
                <a:normAutofit fontScale="85000" lnSpcReduction="20000"/>
              </a:bodyPr>
              <a:lstStyle/>
              <a:p>
                <a:pPr marL="25400" indent="0">
                  <a:buNone/>
                </a:pPr>
                <a:r>
                  <a:rPr lang="en-US" sz="2600" b="1" dirty="0">
                    <a:latin typeface="Times New Roman" panose="02020603050405020304" pitchFamily="18" charset="0"/>
                    <a:cs typeface="Times New Roman" panose="02020603050405020304" pitchFamily="18" charset="0"/>
                  </a:rPr>
                  <a:t>1. Cart Movement Control via Phone Application</a:t>
                </a:r>
              </a:p>
              <a:p>
                <a:pPr marL="25400" indent="0">
                  <a:buNone/>
                </a:pPr>
                <a:r>
                  <a:rPr lang="en-US" sz="2600" dirty="0">
                    <a:latin typeface="Times New Roman" panose="02020603050405020304" pitchFamily="18" charset="0"/>
                    <a:cs typeface="Times New Roman" panose="02020603050405020304" pitchFamily="18" charset="0"/>
                  </a:rPr>
                  <a:t>State Variables:</a:t>
                </a:r>
              </a:p>
              <a:p>
                <a:r>
                  <a:rPr lang="en-US" sz="2600" dirty="0">
                    <a:latin typeface="Times New Roman" panose="02020603050405020304" pitchFamily="18" charset="0"/>
                    <a:cs typeface="Times New Roman" panose="02020603050405020304" pitchFamily="18" charset="0"/>
                  </a:rPr>
                  <a:t>Sc: Current state of the cart (motion/rest)</a:t>
                </a:r>
              </a:p>
              <a:p>
                <a:pPr marL="25400" indent="0">
                  <a:buNone/>
                </a:pPr>
                <a:r>
                  <a:rPr lang="en-US" sz="2600" dirty="0">
                    <a:latin typeface="Times New Roman" panose="02020603050405020304" pitchFamily="18" charset="0"/>
                    <a:cs typeface="Times New Roman" panose="02020603050405020304" pitchFamily="18" charset="0"/>
                  </a:rPr>
                  <a:t>          Sc∈ {0 (Rest), 1 (Motion)}</a:t>
                </a:r>
              </a:p>
              <a:p>
                <a:r>
                  <a:rPr lang="en-US" sz="2600" dirty="0">
                    <a:latin typeface="Times New Roman" panose="02020603050405020304" pitchFamily="18" charset="0"/>
                    <a:cs typeface="Times New Roman" panose="02020603050405020304" pitchFamily="18" charset="0"/>
                  </a:rPr>
                  <a:t>Vc: Velocity of the cart (determined by application input).</a:t>
                </a:r>
              </a:p>
              <a:p>
                <a:r>
                  <a:rPr lang="en-US" sz="2600" dirty="0">
                    <a:latin typeface="Times New Roman" panose="02020603050405020304" pitchFamily="18" charset="0"/>
                    <a:cs typeface="Times New Roman" panose="02020603050405020304" pitchFamily="18" charset="0"/>
                  </a:rPr>
                  <a:t>V = { Uset if Sc = 1 and 0 if Sc = 0}</a:t>
                </a:r>
              </a:p>
              <a:p>
                <a:r>
                  <a:rPr lang="en-US" sz="2600" dirty="0">
                    <a:latin typeface="Times New Roman" panose="02020603050405020304" pitchFamily="18" charset="0"/>
                    <a:cs typeface="Times New Roman" panose="02020603050405020304" pitchFamily="18" charset="0"/>
                  </a:rPr>
                  <a:t>Control Logic:</a:t>
                </a:r>
              </a:p>
              <a:p>
                <a:r>
                  <a:rPr lang="en-US" sz="2600" dirty="0">
                    <a:latin typeface="Times New Roman" panose="02020603050405020304" pitchFamily="18" charset="0"/>
                    <a:cs typeface="Times New Roman" panose="02020603050405020304" pitchFamily="18" charset="0"/>
                  </a:rPr>
                  <a:t>Emergency Stop: Sc = 0 when the emergency stop button is pressed</a:t>
                </a:r>
              </a:p>
              <a:p>
                <a:pPr marL="25400" indent="0">
                  <a:buNone/>
                </a:pPr>
                <a:r>
                  <a:rPr lang="en-US" sz="2600" b="1" dirty="0">
                    <a:latin typeface="Times New Roman" panose="02020603050405020304" pitchFamily="18" charset="0"/>
                    <a:cs typeface="Times New Roman" panose="02020603050405020304" pitchFamily="18" charset="0"/>
                  </a:rPr>
                  <a:t>2. RFID-Based Item Scanning</a:t>
                </a:r>
              </a:p>
              <a:p>
                <a:r>
                  <a:rPr lang="en-US" sz="2600" dirty="0">
                    <a:latin typeface="Times New Roman" panose="02020603050405020304" pitchFamily="18" charset="0"/>
                    <a:cs typeface="Times New Roman" panose="02020603050405020304" pitchFamily="18" charset="0"/>
                  </a:rPr>
                  <a:t>Variables:</a:t>
                </a:r>
              </a:p>
              <a:p>
                <a:r>
                  <a:rPr lang="en-US" sz="2600" dirty="0">
                    <a:latin typeface="Times New Roman" panose="02020603050405020304" pitchFamily="18" charset="0"/>
                    <a:cs typeface="Times New Roman" panose="02020603050405020304" pitchFamily="18" charset="0"/>
                  </a:rPr>
                  <a:t>Ni: Number of items i in the cart.</a:t>
                </a:r>
              </a:p>
              <a:p>
                <a:r>
                  <a:rPr lang="en-US" sz="2600" dirty="0">
                    <a:latin typeface="Times New Roman" panose="02020603050405020304" pitchFamily="18" charset="0"/>
                    <a:cs typeface="Times New Roman" panose="02020603050405020304" pitchFamily="18" charset="0"/>
                  </a:rPr>
                  <a:t>Ci: Cost of item i, Tb: Total bill.</a:t>
                </a:r>
              </a:p>
              <a:p>
                <a:r>
                  <a:rPr lang="en-US" sz="2600" dirty="0">
                    <a:latin typeface="Times New Roman" panose="02020603050405020304" pitchFamily="18" charset="0"/>
                    <a:cs typeface="Times New Roman" panose="02020603050405020304" pitchFamily="18" charset="0"/>
                  </a:rPr>
                  <a:t>Tb </a:t>
                </a:r>
                <a14:m>
                  <m:oMath xmlns:m="http://schemas.openxmlformats.org/officeDocument/2006/math">
                    <m:r>
                      <a:rPr lang="en-US" sz="2600" b="0" i="0" smtClean="0">
                        <a:latin typeface="Cambria Math" panose="02040503050406030204" pitchFamily="18" charset="0"/>
                      </a:rPr>
                      <m:t>=</m:t>
                    </m:r>
                    <m:nary>
                      <m:naryPr>
                        <m:chr m:val="∑"/>
                        <m:ctrlPr>
                          <a:rPr lang="pt-BR" sz="2600" i="1" smtClean="0">
                            <a:latin typeface="Cambria Math" panose="02040503050406030204" pitchFamily="18" charset="0"/>
                          </a:rPr>
                        </m:ctrlPr>
                      </m:naryPr>
                      <m:sub>
                        <m:r>
                          <m:rPr>
                            <m:brk m:alnAt="23"/>
                          </m:rPr>
                          <a:rPr lang="en-US" sz="2600" b="0" i="1" smtClean="0">
                            <a:latin typeface="Cambria Math" panose="02040503050406030204" pitchFamily="18" charset="0"/>
                          </a:rPr>
                          <m:t>𝑖</m:t>
                        </m:r>
                        <m:r>
                          <a:rPr lang="pt-BR" sz="2600" i="1" smtClean="0">
                            <a:latin typeface="Cambria Math" panose="02040503050406030204" pitchFamily="18" charset="0"/>
                          </a:rPr>
                          <m:t>=</m:t>
                        </m:r>
                        <m:r>
                          <a:rPr lang="en-US" sz="2600" b="0" i="1" smtClean="0">
                            <a:latin typeface="Cambria Math" panose="02040503050406030204" pitchFamily="18" charset="0"/>
                          </a:rPr>
                          <m:t>1</m:t>
                        </m:r>
                      </m:sub>
                      <m:sup>
                        <m:r>
                          <a:rPr lang="pt-BR" sz="2600" i="1" smtClean="0">
                            <a:latin typeface="Cambria Math" panose="02040503050406030204" pitchFamily="18" charset="0"/>
                          </a:rPr>
                          <m:t>𝑛</m:t>
                        </m:r>
                      </m:sup>
                      <m:e>
                        <m:r>
                          <a:rPr lang="en-US" sz="2600" b="0" i="1" smtClean="0">
                            <a:latin typeface="Cambria Math" panose="02040503050406030204" pitchFamily="18" charset="0"/>
                          </a:rPr>
                          <m:t>𝑁𝑖</m:t>
                        </m:r>
                        <m:r>
                          <a:rPr lang="en-US" sz="2600" b="0" i="1" smtClean="0">
                            <a:latin typeface="Cambria Math" panose="02040503050406030204" pitchFamily="18" charset="0"/>
                          </a:rPr>
                          <m:t>.</m:t>
                        </m:r>
                        <m:r>
                          <a:rPr lang="en-US" sz="2600" b="0" i="1" smtClean="0">
                            <a:latin typeface="Cambria Math" panose="02040503050406030204" pitchFamily="18" charset="0"/>
                          </a:rPr>
                          <m:t>𝐶𝑖</m:t>
                        </m:r>
                      </m:e>
                    </m:nary>
                  </m:oMath>
                </a14:m>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Tag: RFID tag for item i.</a:t>
                </a:r>
              </a:p>
              <a:p>
                <a:endParaRPr lang="en-IN" dirty="0"/>
              </a:p>
            </p:txBody>
          </p:sp>
        </mc:Choice>
        <mc:Fallback xmlns="">
          <p:sp>
            <p:nvSpPr>
              <p:cNvPr id="3" name="Text Placeholder 2">
                <a:extLst>
                  <a:ext uri="{FF2B5EF4-FFF2-40B4-BE49-F238E27FC236}">
                    <a16:creationId xmlns:a16="http://schemas.microsoft.com/office/drawing/2014/main" id="{A078BD3B-4089-209E-1E9A-00FE21D5A802}"/>
                  </a:ext>
                </a:extLst>
              </p:cNvPr>
              <p:cNvSpPr>
                <a:spLocks noGrp="1" noRot="1" noChangeAspect="1" noMove="1" noResize="1" noEditPoints="1" noAdjustHandles="1" noChangeArrowheads="1" noChangeShapeType="1" noTextEdit="1"/>
              </p:cNvSpPr>
              <p:nvPr>
                <p:ph type="body" idx="1"/>
              </p:nvPr>
            </p:nvSpPr>
            <p:spPr>
              <a:xfrm>
                <a:off x="166428" y="926534"/>
                <a:ext cx="8811144" cy="5184330"/>
              </a:xfrm>
              <a:blipFill>
                <a:blip r:embed="rId3"/>
                <a:stretch>
                  <a:fillRect l="-1314" t="-588" b="-2353"/>
                </a:stretch>
              </a:blipFill>
            </p:spPr>
            <p:txBody>
              <a:bodyPr/>
              <a:lstStyle/>
              <a:p>
                <a:r>
                  <a:rPr lang="en-IN">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185E2-95AD-2F9F-7C77-A2A2EAFD7978}"/>
              </a:ext>
            </a:extLst>
          </p:cNvPr>
          <p:cNvSpPr>
            <a:spLocks noGrp="1"/>
          </p:cNvSpPr>
          <p:nvPr>
            <p:ph type="body" idx="1"/>
          </p:nvPr>
        </p:nvSpPr>
        <p:spPr/>
        <p:txBody>
          <a:bodyPr>
            <a:normAutofit fontScale="92500" lnSpcReduction="10000"/>
          </a:bodyPr>
          <a:lstStyle/>
          <a:p>
            <a:pPr marL="25400" indent="0">
              <a:buNone/>
            </a:pPr>
            <a:r>
              <a:rPr lang="en-US" sz="3200" b="1" dirty="0">
                <a:latin typeface="Times New Roman" panose="02020603050405020304" pitchFamily="18" charset="0"/>
                <a:cs typeface="Times New Roman" panose="02020603050405020304" pitchFamily="18" charset="0"/>
              </a:rPr>
              <a:t>3. </a:t>
            </a:r>
            <a:r>
              <a:rPr lang="en-US" sz="2200" b="1" dirty="0">
                <a:latin typeface="Times New Roman" panose="02020603050405020304" pitchFamily="18" charset="0"/>
                <a:cs typeface="Times New Roman" panose="02020603050405020304" pitchFamily="18" charset="0"/>
              </a:rPr>
              <a:t>LED Indicator</a:t>
            </a:r>
          </a:p>
          <a:p>
            <a:r>
              <a:rPr lang="en-US" sz="2200" dirty="0">
                <a:latin typeface="Times New Roman" panose="02020603050405020304" pitchFamily="18" charset="0"/>
                <a:cs typeface="Times New Roman" panose="02020603050405020304" pitchFamily="18" charset="0"/>
              </a:rPr>
              <a:t>If Ni 1 for an item:</a:t>
            </a:r>
          </a:p>
          <a:p>
            <a:r>
              <a:rPr lang="en-US" sz="2200" dirty="0">
                <a:latin typeface="Times New Roman" panose="02020603050405020304" pitchFamily="18" charset="0"/>
                <a:cs typeface="Times New Roman" panose="02020603050405020304" pitchFamily="18" charset="0"/>
              </a:rPr>
              <a:t>LED; = 1 (Turn ON the LED)</a:t>
            </a:r>
            <a:endParaRPr lang="en-IN" sz="2200" dirty="0">
              <a:latin typeface="Times New Roman" panose="02020603050405020304" pitchFamily="18" charset="0"/>
              <a:cs typeface="Times New Roman" panose="02020603050405020304" pitchFamily="18" charset="0"/>
            </a:endParaRPr>
          </a:p>
          <a:p>
            <a:pPr marL="25400" indent="0">
              <a:buNone/>
            </a:pPr>
            <a:r>
              <a:rPr lang="en-IN" sz="2200" b="1" dirty="0">
                <a:latin typeface="Times New Roman" panose="02020603050405020304" pitchFamily="18" charset="0"/>
                <a:cs typeface="Times New Roman" panose="02020603050405020304" pitchFamily="18" charset="0"/>
              </a:rPr>
              <a:t>4. Obstacle Detection</a:t>
            </a:r>
            <a:endParaRPr lang="en-US" sz="2200" b="1"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Sensor Reading:</a:t>
            </a:r>
          </a:p>
          <a:p>
            <a:r>
              <a:rPr lang="en-US" sz="2200" dirty="0">
                <a:latin typeface="Times New Roman" panose="02020603050405020304" pitchFamily="18" charset="0"/>
                <a:cs typeface="Times New Roman" panose="02020603050405020304" pitchFamily="18" charset="0"/>
              </a:rPr>
              <a:t>d: Distance to the obstacle measured by the ultrasonic sensor.</a:t>
            </a:r>
          </a:p>
          <a:p>
            <a:r>
              <a:rPr lang="en-US" sz="2200" dirty="0">
                <a:latin typeface="Times New Roman" panose="02020603050405020304" pitchFamily="18" charset="0"/>
                <a:cs typeface="Times New Roman" panose="02020603050405020304" pitchFamily="18" charset="0"/>
              </a:rPr>
              <a:t>dmin: Minimum safe distance.</a:t>
            </a:r>
          </a:p>
          <a:p>
            <a:r>
              <a:rPr lang="en-US" sz="2200" dirty="0">
                <a:latin typeface="Times New Roman" panose="02020603050405020304" pitchFamily="18" charset="0"/>
                <a:cs typeface="Times New Roman" panose="02020603050405020304" pitchFamily="18" charset="0"/>
              </a:rPr>
              <a:t>Obstacle Detection Logic:</a:t>
            </a:r>
          </a:p>
          <a:p>
            <a:r>
              <a:rPr lang="en-US" sz="2200" dirty="0">
                <a:latin typeface="Times New Roman" panose="02020603050405020304" pitchFamily="18" charset="0"/>
                <a:cs typeface="Times New Roman" panose="02020603050405020304" pitchFamily="18" charset="0"/>
              </a:rPr>
              <a:t>Sc=0 if d&lt; or = dmin</a:t>
            </a:r>
          </a:p>
          <a:p>
            <a:pPr marL="25400" indent="0">
              <a:buNone/>
            </a:pPr>
            <a:r>
              <a:rPr lang="en-US" sz="2200" b="1" dirty="0">
                <a:latin typeface="Times New Roman" panose="02020603050405020304" pitchFamily="18" charset="0"/>
                <a:cs typeface="Times New Roman" panose="02020603050405020304" pitchFamily="18" charset="0"/>
              </a:rPr>
              <a:t>5. Item Display on LCD</a:t>
            </a:r>
          </a:p>
          <a:p>
            <a:r>
              <a:rPr lang="en-US" sz="2200" dirty="0">
                <a:latin typeface="Times New Roman" panose="02020603050405020304" pitchFamily="18" charset="0"/>
                <a:cs typeface="Times New Roman" panose="02020603050405020304" pitchFamily="18" charset="0"/>
              </a:rPr>
              <a:t>Item Details:</a:t>
            </a:r>
          </a:p>
          <a:p>
            <a:r>
              <a:rPr lang="en-US" sz="2200" dirty="0">
                <a:latin typeface="Times New Roman" panose="02020603050405020304" pitchFamily="18" charset="0"/>
                <a:cs typeface="Times New Roman" panose="02020603050405020304" pitchFamily="18" charset="0"/>
              </a:rPr>
              <a:t>LCD Display = {Item Name, Cost, Quantity}</a:t>
            </a:r>
          </a:p>
          <a:p>
            <a:r>
              <a:rPr lang="en-US" sz="2200" dirty="0">
                <a:latin typeface="Times New Roman" panose="02020603050405020304" pitchFamily="18" charset="0"/>
                <a:cs typeface="Times New Roman" panose="02020603050405020304" pitchFamily="18" charset="0"/>
              </a:rPr>
              <a:t>Updates</a:t>
            </a:r>
          </a:p>
          <a:p>
            <a:r>
              <a:rPr lang="en-US" sz="2200" dirty="0">
                <a:latin typeface="Times New Roman" panose="02020603050405020304" pitchFamily="18" charset="0"/>
                <a:cs typeface="Times New Roman" panose="02020603050405020304" pitchFamily="18" charset="0"/>
              </a:rPr>
              <a:t> dynamically upon scanning a new item i</a:t>
            </a:r>
            <a:r>
              <a:rPr lang="en-US" sz="2200" i="1" dirty="0">
                <a:latin typeface="Times New Roman" panose="02020603050405020304" pitchFamily="18" charset="0"/>
                <a:cs typeface="Times New Roman" panose="02020603050405020304" pitchFamily="18" charset="0"/>
              </a:rPr>
              <a:t>.</a:t>
            </a:r>
          </a:p>
          <a:p>
            <a:endParaRPr lang="en-IN" dirty="0"/>
          </a:p>
        </p:txBody>
      </p:sp>
      <p:sp>
        <p:nvSpPr>
          <p:cNvPr id="3" name="Slide Number Placeholder 2">
            <a:extLst>
              <a:ext uri="{FF2B5EF4-FFF2-40B4-BE49-F238E27FC236}">
                <a16:creationId xmlns:a16="http://schemas.microsoft.com/office/drawing/2014/main" id="{B7DB451C-AE4F-7D1D-A97D-728EE7D6B5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51</a:t>
            </a:fld>
            <a:endParaRPr lang="en-IN"/>
          </a:p>
        </p:txBody>
      </p:sp>
      <p:sp>
        <p:nvSpPr>
          <p:cNvPr id="4" name="Title 3">
            <a:extLst>
              <a:ext uri="{FF2B5EF4-FFF2-40B4-BE49-F238E27FC236}">
                <a16:creationId xmlns:a16="http://schemas.microsoft.com/office/drawing/2014/main" id="{87C32C3A-16BF-288C-2713-6242A861E2E0}"/>
              </a:ext>
            </a:extLst>
          </p:cNvPr>
          <p:cNvSpPr>
            <a:spLocks noGrp="1"/>
          </p:cNvSpPr>
          <p:nvPr>
            <p:ph type="title"/>
          </p:nvPr>
        </p:nvSpPr>
        <p:spPr/>
        <p:txBody>
          <a:bodyPr/>
          <a:lstStyle/>
          <a:p>
            <a:r>
              <a:rPr lang="en-US" sz="3600" i="1" dirty="0">
                <a:solidFill>
                  <a:srgbClr val="C00000"/>
                </a:solidFill>
              </a:rPr>
              <a:t>Mathematical model</a:t>
            </a:r>
            <a:endParaRPr lang="en-IN" sz="3600" dirty="0"/>
          </a:p>
        </p:txBody>
      </p:sp>
    </p:spTree>
    <p:extLst>
      <p:ext uri="{BB962C8B-B14F-4D97-AF65-F5344CB8AC3E}">
        <p14:creationId xmlns:p14="http://schemas.microsoft.com/office/powerpoint/2010/main" val="4028469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04ACEB-DFDF-1955-A5FE-949C3AC390D6}"/>
              </a:ext>
            </a:extLst>
          </p:cNvPr>
          <p:cNvSpPr>
            <a:spLocks noGrp="1"/>
          </p:cNvSpPr>
          <p:nvPr>
            <p:ph type="body" idx="1"/>
          </p:nvPr>
        </p:nvSpPr>
        <p:spPr/>
        <p:txBody>
          <a:bodyPr>
            <a:normAutofit/>
          </a:bodyPr>
          <a:lstStyle/>
          <a:p>
            <a:pPr marL="25400" indent="0">
              <a:buNone/>
            </a:pPr>
            <a:r>
              <a:rPr lang="en-IN" sz="2000" b="1" dirty="0">
                <a:latin typeface="Times New Roman" panose="02020603050405020304" pitchFamily="18" charset="0"/>
                <a:cs typeface="Times New Roman" panose="02020603050405020304" pitchFamily="18" charset="0"/>
              </a:rPr>
              <a:t>6. System Control Inputs</a:t>
            </a:r>
          </a:p>
          <a:p>
            <a:pPr marL="25400" indent="0">
              <a:buNone/>
            </a:pPr>
            <a:r>
              <a:rPr lang="en-IN" sz="2000" dirty="0">
                <a:latin typeface="Times New Roman" panose="02020603050405020304" pitchFamily="18" charset="0"/>
                <a:cs typeface="Times New Roman" panose="02020603050405020304" pitchFamily="18" charset="0"/>
              </a:rPr>
              <a:t>Control inputs :</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Ua: Application commands (e.g., start, stop, velocity).</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Us: Sensor feedback (e.g., obstacle detection).</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Ur​: RFID inputs.</a:t>
            </a:r>
          </a:p>
          <a:p>
            <a:pPr marL="25400" indent="0">
              <a:buNone/>
            </a:pPr>
            <a:r>
              <a:rPr lang="en-IN" sz="2000" dirty="0">
                <a:latin typeface="Times New Roman" panose="02020603050405020304" pitchFamily="18" charset="0"/>
                <a:cs typeface="Times New Roman" panose="02020603050405020304" pitchFamily="18" charset="0"/>
              </a:rPr>
              <a:t>System Dynamics:</a:t>
            </a:r>
          </a:p>
          <a:p>
            <a:r>
              <a:rPr lang="en-IN" sz="2000" dirty="0">
                <a:latin typeface="Times New Roman" panose="02020603050405020304" pitchFamily="18" charset="0"/>
                <a:cs typeface="Times New Roman" panose="02020603050405020304" pitchFamily="18" charset="0"/>
              </a:rPr>
              <a:t>The ESP32 microcontroller processes inputs and sets the cart’s state and velocity:</a:t>
            </a:r>
          </a:p>
          <a:p>
            <a:r>
              <a:rPr lang="en-IN" sz="2000" dirty="0">
                <a:latin typeface="Times New Roman" panose="02020603050405020304" pitchFamily="18" charset="0"/>
                <a:cs typeface="Times New Roman" panose="02020603050405020304" pitchFamily="18" charset="0"/>
              </a:rPr>
              <a:t>Sc=f(Ua,Us), Vc=g(Ua)</a:t>
            </a:r>
            <a:endParaRPr lang="en-US" sz="2000" dirty="0">
              <a:latin typeface="Times New Roman" panose="02020603050405020304" pitchFamily="18" charset="0"/>
              <a:cs typeface="Times New Roman" panose="02020603050405020304" pitchFamily="18" charset="0"/>
            </a:endParaRPr>
          </a:p>
          <a:p>
            <a:endParaRPr lang="en-IN" dirty="0"/>
          </a:p>
        </p:txBody>
      </p:sp>
      <p:sp>
        <p:nvSpPr>
          <p:cNvPr id="3" name="Slide Number Placeholder 2">
            <a:extLst>
              <a:ext uri="{FF2B5EF4-FFF2-40B4-BE49-F238E27FC236}">
                <a16:creationId xmlns:a16="http://schemas.microsoft.com/office/drawing/2014/main" id="{D992F424-5F04-340C-2C05-B95D068B0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52</a:t>
            </a:fld>
            <a:endParaRPr lang="en-IN"/>
          </a:p>
        </p:txBody>
      </p:sp>
      <p:sp>
        <p:nvSpPr>
          <p:cNvPr id="4" name="Title 3">
            <a:extLst>
              <a:ext uri="{FF2B5EF4-FFF2-40B4-BE49-F238E27FC236}">
                <a16:creationId xmlns:a16="http://schemas.microsoft.com/office/drawing/2014/main" id="{A4864EA6-740A-93AF-B549-0D41D92E670D}"/>
              </a:ext>
            </a:extLst>
          </p:cNvPr>
          <p:cNvSpPr>
            <a:spLocks noGrp="1"/>
          </p:cNvSpPr>
          <p:nvPr>
            <p:ph type="title"/>
          </p:nvPr>
        </p:nvSpPr>
        <p:spPr/>
        <p:txBody>
          <a:bodyPr/>
          <a:lstStyle/>
          <a:p>
            <a:r>
              <a:rPr lang="en-US" sz="3600" i="1" dirty="0">
                <a:solidFill>
                  <a:srgbClr val="C00000"/>
                </a:solidFill>
              </a:rPr>
              <a:t>Mathematical model</a:t>
            </a:r>
            <a:endParaRPr lang="en-IN" sz="3600" dirty="0"/>
          </a:p>
        </p:txBody>
      </p:sp>
    </p:spTree>
    <p:extLst>
      <p:ext uri="{BB962C8B-B14F-4D97-AF65-F5344CB8AC3E}">
        <p14:creationId xmlns:p14="http://schemas.microsoft.com/office/powerpoint/2010/main" val="3076835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9"/>
          <p:cNvSpPr txBox="1">
            <a:spLocks noGrp="1"/>
          </p:cNvSpPr>
          <p:nvPr>
            <p:ph type="body" idx="1"/>
          </p:nvPr>
        </p:nvSpPr>
        <p:spPr>
          <a:xfrm>
            <a:off x="182837" y="874643"/>
            <a:ext cx="8811144" cy="5481718"/>
          </a:xfrm>
          <a:prstGeom prst="rect">
            <a:avLst/>
          </a:prstGeom>
          <a:noFill/>
          <a:ln>
            <a:noFill/>
          </a:ln>
        </p:spPr>
        <p:txBody>
          <a:bodyPr spcFirstLastPara="1" wrap="square" lIns="91425" tIns="45700" rIns="91425" bIns="45700" anchor="t" anchorCtr="0">
            <a:normAutofit/>
          </a:bodyPr>
          <a:lstStyle/>
          <a:p>
            <a:pPr marL="171446" lvl="0" indent="-177800" algn="just" rtl="0">
              <a:lnSpc>
                <a:spcPct val="90000"/>
              </a:lnSpc>
              <a:spcBef>
                <a:spcPts val="0"/>
              </a:spcBef>
              <a:spcAft>
                <a:spcPts val="0"/>
              </a:spcAft>
              <a:buClr>
                <a:schemeClr val="dk1"/>
              </a:buClr>
              <a:buSzPts val="2800"/>
              <a:buChar char="•"/>
            </a:pPr>
            <a:r>
              <a:rPr lang="en-US" sz="2800" i="1" dirty="0"/>
              <a:t>MATLAB/ROS/Rviz etc. Simulation.</a:t>
            </a:r>
          </a:p>
          <a:p>
            <a:pPr marL="171446" lvl="0" indent="-177800" algn="just" rtl="0">
              <a:lnSpc>
                <a:spcPct val="90000"/>
              </a:lnSpc>
              <a:spcBef>
                <a:spcPts val="0"/>
              </a:spcBef>
              <a:spcAft>
                <a:spcPts val="0"/>
              </a:spcAft>
              <a:buClr>
                <a:schemeClr val="dk1"/>
              </a:buClr>
              <a:buSzPts val="2800"/>
              <a:buChar char="•"/>
            </a:pPr>
            <a:r>
              <a:rPr lang="en-US" sz="2800" i="1" dirty="0"/>
              <a:t>You can insert the videos here or else you can show directly in the software itself.</a:t>
            </a:r>
          </a:p>
        </p:txBody>
      </p:sp>
      <p:sp>
        <p:nvSpPr>
          <p:cNvPr id="165" name="Google Shape;165;p9"/>
          <p:cNvSpPr txBox="1">
            <a:spLocks noGrp="1"/>
          </p:cNvSpPr>
          <p:nvPr>
            <p:ph type="title"/>
          </p:nvPr>
        </p:nvSpPr>
        <p:spPr>
          <a:xfrm>
            <a:off x="88040" y="153984"/>
            <a:ext cx="6948864"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Simulation</a:t>
            </a: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53</a:t>
            </a:fld>
            <a:endParaRPr/>
          </a:p>
        </p:txBody>
      </p:sp>
    </p:spTree>
    <p:extLst>
      <p:ext uri="{BB962C8B-B14F-4D97-AF65-F5344CB8AC3E}">
        <p14:creationId xmlns:p14="http://schemas.microsoft.com/office/powerpoint/2010/main" val="666003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143000" y="1899403"/>
            <a:ext cx="6858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F5496"/>
              </a:buClr>
              <a:buSzPts val="4400"/>
              <a:buFont typeface="Calibri"/>
              <a:buNone/>
            </a:pPr>
            <a:r>
              <a:rPr lang="en-IN" sz="3800" b="1" i="1" dirty="0">
                <a:solidFill>
                  <a:srgbClr val="C00000"/>
                </a:solidFill>
                <a:latin typeface="Calibri" panose="020F0502020204030204" pitchFamily="34" charset="0"/>
              </a:rPr>
              <a:t>Components Design</a:t>
            </a:r>
            <a:br>
              <a:rPr lang="en-IN" sz="3800" b="1" i="1" dirty="0">
                <a:solidFill>
                  <a:srgbClr val="C00000"/>
                </a:solidFill>
                <a:latin typeface="Calibri" panose="020F0502020204030204" pitchFamily="34" charset="0"/>
              </a:rPr>
            </a:br>
            <a:r>
              <a:rPr lang="en-IN" sz="3200" b="1" i="1" dirty="0">
                <a:solidFill>
                  <a:srgbClr val="C00000"/>
                </a:solidFill>
                <a:latin typeface="Calibri" panose="020F0502020204030204" pitchFamily="34" charset="0"/>
              </a:rPr>
              <a:t>Domain specific design</a:t>
            </a:r>
            <a:endParaRPr sz="3200" i="1" dirty="0"/>
          </a:p>
        </p:txBody>
      </p:sp>
      <p:sp>
        <p:nvSpPr>
          <p:cNvPr id="95" name="Google Shape;95;p1"/>
          <p:cNvSpPr txBox="1">
            <a:spLocks noGrp="1"/>
          </p:cNvSpPr>
          <p:nvPr>
            <p:ph type="ftr" idx="11"/>
          </p:nvPr>
        </p:nvSpPr>
        <p:spPr>
          <a:xfrm>
            <a:off x="3028950" y="6376090"/>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endParaRPr dirty="0"/>
          </a:p>
        </p:txBody>
      </p:sp>
      <p:sp>
        <p:nvSpPr>
          <p:cNvPr id="96" name="Google Shape;96;p1"/>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54</a:t>
            </a:fld>
            <a:endParaRPr/>
          </a:p>
        </p:txBody>
      </p:sp>
    </p:spTree>
    <p:extLst>
      <p:ext uri="{BB962C8B-B14F-4D97-AF65-F5344CB8AC3E}">
        <p14:creationId xmlns:p14="http://schemas.microsoft.com/office/powerpoint/2010/main" val="3469549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3"/>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3600"/>
              <a:buFont typeface="Calibri"/>
              <a:buNone/>
            </a:pPr>
            <a:r>
              <a:rPr lang="en-US" sz="3600" i="1" dirty="0">
                <a:solidFill>
                  <a:srgbClr val="C00000"/>
                </a:solidFill>
              </a:rPr>
              <a:t>Mechanical Design</a:t>
            </a:r>
          </a:p>
        </p:txBody>
      </p:sp>
      <p:sp>
        <p:nvSpPr>
          <p:cNvPr id="113" name="Google Shape;113;p3"/>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14" name="Google Shape;114;p3"/>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55</a:t>
            </a:fld>
            <a:endParaRPr/>
          </a:p>
        </p:txBody>
      </p:sp>
      <p:pic>
        <p:nvPicPr>
          <p:cNvPr id="4" name="Picture 3">
            <a:extLst>
              <a:ext uri="{FF2B5EF4-FFF2-40B4-BE49-F238E27FC236}">
                <a16:creationId xmlns:a16="http://schemas.microsoft.com/office/drawing/2014/main" id="{33E7C358-A660-671F-5AC8-68A5E7B4BC58}"/>
              </a:ext>
            </a:extLst>
          </p:cNvPr>
          <p:cNvPicPr>
            <a:picLocks noChangeAspect="1"/>
          </p:cNvPicPr>
          <p:nvPr/>
        </p:nvPicPr>
        <p:blipFill>
          <a:blip r:embed="rId3"/>
          <a:srcRect l="5529" t="8205" r="17715" b="15367"/>
          <a:stretch/>
        </p:blipFill>
        <p:spPr>
          <a:xfrm>
            <a:off x="592182" y="1044751"/>
            <a:ext cx="3979817" cy="4920343"/>
          </a:xfrm>
          <a:prstGeom prst="rect">
            <a:avLst/>
          </a:prstGeom>
        </p:spPr>
      </p:pic>
      <p:pic>
        <p:nvPicPr>
          <p:cNvPr id="5" name="Picture 4">
            <a:extLst>
              <a:ext uri="{FF2B5EF4-FFF2-40B4-BE49-F238E27FC236}">
                <a16:creationId xmlns:a16="http://schemas.microsoft.com/office/drawing/2014/main" id="{4020B021-373D-FD2A-57F7-7685A0F9FE05}"/>
              </a:ext>
            </a:extLst>
          </p:cNvPr>
          <p:cNvPicPr>
            <a:picLocks noChangeAspect="1"/>
          </p:cNvPicPr>
          <p:nvPr/>
        </p:nvPicPr>
        <p:blipFill>
          <a:blip r:embed="rId4"/>
          <a:srcRect l="9630" t="8508" r="11553" b="5777"/>
          <a:stretch/>
        </p:blipFill>
        <p:spPr>
          <a:xfrm>
            <a:off x="4970882" y="1044752"/>
            <a:ext cx="3849189" cy="4920342"/>
          </a:xfrm>
          <a:prstGeom prst="rect">
            <a:avLst/>
          </a:prstGeom>
        </p:spPr>
      </p:pic>
    </p:spTree>
    <p:extLst>
      <p:ext uri="{BB962C8B-B14F-4D97-AF65-F5344CB8AC3E}">
        <p14:creationId xmlns:p14="http://schemas.microsoft.com/office/powerpoint/2010/main" val="1821072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72C758-BF65-D43E-BDA9-8C574A7642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56</a:t>
            </a:fld>
            <a:endParaRPr lang="en-IN"/>
          </a:p>
        </p:txBody>
      </p:sp>
      <p:sp>
        <p:nvSpPr>
          <p:cNvPr id="4" name="Title 3">
            <a:extLst>
              <a:ext uri="{FF2B5EF4-FFF2-40B4-BE49-F238E27FC236}">
                <a16:creationId xmlns:a16="http://schemas.microsoft.com/office/drawing/2014/main" id="{A55CA6CF-DBDE-728A-9CCD-2EBF31748F5E}"/>
              </a:ext>
            </a:extLst>
          </p:cNvPr>
          <p:cNvSpPr>
            <a:spLocks noGrp="1"/>
          </p:cNvSpPr>
          <p:nvPr>
            <p:ph type="title"/>
          </p:nvPr>
        </p:nvSpPr>
        <p:spPr/>
        <p:txBody>
          <a:bodyPr/>
          <a:lstStyle/>
          <a:p>
            <a:r>
              <a:rPr lang="en-US" sz="3600" i="1" dirty="0">
                <a:solidFill>
                  <a:srgbClr val="C00000"/>
                </a:solidFill>
              </a:rPr>
              <a:t>Mechanical Design</a:t>
            </a:r>
            <a:endParaRPr lang="en-IN" sz="3600" dirty="0"/>
          </a:p>
        </p:txBody>
      </p:sp>
      <p:pic>
        <p:nvPicPr>
          <p:cNvPr id="6" name="Picture 5">
            <a:extLst>
              <a:ext uri="{FF2B5EF4-FFF2-40B4-BE49-F238E27FC236}">
                <a16:creationId xmlns:a16="http://schemas.microsoft.com/office/drawing/2014/main" id="{DDFCE9C7-1F61-6F32-5A1E-2C18CC7371DA}"/>
              </a:ext>
            </a:extLst>
          </p:cNvPr>
          <p:cNvPicPr>
            <a:picLocks noChangeAspect="1"/>
          </p:cNvPicPr>
          <p:nvPr/>
        </p:nvPicPr>
        <p:blipFill>
          <a:blip r:embed="rId2"/>
          <a:stretch>
            <a:fillRect/>
          </a:stretch>
        </p:blipFill>
        <p:spPr>
          <a:xfrm>
            <a:off x="1685294" y="1260714"/>
            <a:ext cx="5773412" cy="4816257"/>
          </a:xfrm>
          <a:prstGeom prst="rect">
            <a:avLst/>
          </a:prstGeom>
        </p:spPr>
      </p:pic>
    </p:spTree>
    <p:extLst>
      <p:ext uri="{BB962C8B-B14F-4D97-AF65-F5344CB8AC3E}">
        <p14:creationId xmlns:p14="http://schemas.microsoft.com/office/powerpoint/2010/main" val="4076984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9"/>
          <p:cNvSpPr txBox="1">
            <a:spLocks noGrp="1"/>
          </p:cNvSpPr>
          <p:nvPr>
            <p:ph type="title"/>
          </p:nvPr>
        </p:nvSpPr>
        <p:spPr>
          <a:xfrm>
            <a:off x="88040" y="153984"/>
            <a:ext cx="6948864"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Control system design</a:t>
            </a: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57</a:t>
            </a:fld>
            <a:endParaRPr/>
          </a:p>
        </p:txBody>
      </p:sp>
      <p:pic>
        <p:nvPicPr>
          <p:cNvPr id="4" name="Picture 3">
            <a:extLst>
              <a:ext uri="{FF2B5EF4-FFF2-40B4-BE49-F238E27FC236}">
                <a16:creationId xmlns:a16="http://schemas.microsoft.com/office/drawing/2014/main" id="{DC4E32C9-B4CF-8AAC-6F31-7F97CFEE629D}"/>
              </a:ext>
            </a:extLst>
          </p:cNvPr>
          <p:cNvPicPr>
            <a:picLocks noChangeAspect="1"/>
          </p:cNvPicPr>
          <p:nvPr/>
        </p:nvPicPr>
        <p:blipFill>
          <a:blip r:embed="rId3"/>
          <a:srcRect l="35810" t="30069" r="38386" b="15315"/>
          <a:stretch/>
        </p:blipFill>
        <p:spPr>
          <a:xfrm>
            <a:off x="91154" y="869430"/>
            <a:ext cx="8961691" cy="548693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9"/>
          <p:cNvSpPr txBox="1">
            <a:spLocks noGrp="1"/>
          </p:cNvSpPr>
          <p:nvPr>
            <p:ph type="title"/>
          </p:nvPr>
        </p:nvSpPr>
        <p:spPr>
          <a:xfrm>
            <a:off x="88040" y="153984"/>
            <a:ext cx="6948864"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Software design</a:t>
            </a: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58</a:t>
            </a:fld>
            <a:endParaRPr/>
          </a:p>
        </p:txBody>
      </p:sp>
      <p:sp>
        <p:nvSpPr>
          <p:cNvPr id="5" name="TextBox 4">
            <a:extLst>
              <a:ext uri="{FF2B5EF4-FFF2-40B4-BE49-F238E27FC236}">
                <a16:creationId xmlns:a16="http://schemas.microsoft.com/office/drawing/2014/main" id="{CCE94628-C559-B289-574D-0364E4670DBB}"/>
              </a:ext>
            </a:extLst>
          </p:cNvPr>
          <p:cNvSpPr txBox="1"/>
          <p:nvPr/>
        </p:nvSpPr>
        <p:spPr>
          <a:xfrm>
            <a:off x="270760" y="880433"/>
            <a:ext cx="4616970" cy="477054"/>
          </a:xfrm>
          <a:prstGeom prst="rect">
            <a:avLst/>
          </a:prstGeom>
          <a:noFill/>
        </p:spPr>
        <p:txBody>
          <a:bodyPr wrap="square">
            <a:spAutoFit/>
          </a:bodyPr>
          <a:lstStyle/>
          <a:p>
            <a:r>
              <a:rPr lang="en-US" sz="2500" dirty="0"/>
              <a:t>Logical Architecture</a:t>
            </a:r>
            <a:endParaRPr lang="en-IN" sz="2500" dirty="0"/>
          </a:p>
        </p:txBody>
      </p:sp>
      <p:pic>
        <p:nvPicPr>
          <p:cNvPr id="2" name="Picture 1">
            <a:extLst>
              <a:ext uri="{FF2B5EF4-FFF2-40B4-BE49-F238E27FC236}">
                <a16:creationId xmlns:a16="http://schemas.microsoft.com/office/drawing/2014/main" id="{778ECE26-762C-AA11-82BC-D9DAF2B9AF03}"/>
              </a:ext>
            </a:extLst>
          </p:cNvPr>
          <p:cNvPicPr>
            <a:picLocks noChangeAspect="1"/>
          </p:cNvPicPr>
          <p:nvPr/>
        </p:nvPicPr>
        <p:blipFill rotWithShape="1">
          <a:blip r:embed="rId3"/>
          <a:srcRect l="21355" t="27853" r="24999" b="7717"/>
          <a:stretch/>
        </p:blipFill>
        <p:spPr bwMode="auto">
          <a:xfrm>
            <a:off x="270760" y="1357487"/>
            <a:ext cx="8602480" cy="46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263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9"/>
          <p:cNvSpPr txBox="1">
            <a:spLocks noGrp="1"/>
          </p:cNvSpPr>
          <p:nvPr>
            <p:ph type="title"/>
          </p:nvPr>
        </p:nvSpPr>
        <p:spPr>
          <a:xfrm>
            <a:off x="88040" y="153984"/>
            <a:ext cx="6948864"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Electrical design</a:t>
            </a: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59</a:t>
            </a:fld>
            <a:endParaRPr/>
          </a:p>
        </p:txBody>
      </p:sp>
      <p:pic>
        <p:nvPicPr>
          <p:cNvPr id="4" name="Picture 3">
            <a:extLst>
              <a:ext uri="{FF2B5EF4-FFF2-40B4-BE49-F238E27FC236}">
                <a16:creationId xmlns:a16="http://schemas.microsoft.com/office/drawing/2014/main" id="{C86C799F-9B69-34B9-273E-7B8DEA5D58FD}"/>
              </a:ext>
            </a:extLst>
          </p:cNvPr>
          <p:cNvPicPr>
            <a:picLocks noChangeAspect="1"/>
          </p:cNvPicPr>
          <p:nvPr/>
        </p:nvPicPr>
        <p:blipFill>
          <a:blip r:embed="rId3"/>
          <a:srcRect l="11378" t="19937" r="5957" b="20762"/>
          <a:stretch/>
        </p:blipFill>
        <p:spPr>
          <a:xfrm>
            <a:off x="383177" y="1079139"/>
            <a:ext cx="4188823" cy="4691743"/>
          </a:xfrm>
          <a:prstGeom prst="rect">
            <a:avLst/>
          </a:prstGeom>
        </p:spPr>
      </p:pic>
      <p:pic>
        <p:nvPicPr>
          <p:cNvPr id="5" name="Picture 4">
            <a:extLst>
              <a:ext uri="{FF2B5EF4-FFF2-40B4-BE49-F238E27FC236}">
                <a16:creationId xmlns:a16="http://schemas.microsoft.com/office/drawing/2014/main" id="{6A87F399-6575-9943-4790-041C6DC62DA2}"/>
              </a:ext>
            </a:extLst>
          </p:cNvPr>
          <p:cNvPicPr>
            <a:picLocks noChangeAspect="1"/>
          </p:cNvPicPr>
          <p:nvPr/>
        </p:nvPicPr>
        <p:blipFill>
          <a:blip r:embed="rId4"/>
          <a:srcRect l="9120" t="22476" r="5957" b="20349"/>
          <a:stretch/>
        </p:blipFill>
        <p:spPr>
          <a:xfrm>
            <a:off x="4737462" y="1079140"/>
            <a:ext cx="4023361" cy="4691742"/>
          </a:xfrm>
          <a:prstGeom prst="rect">
            <a:avLst/>
          </a:prstGeom>
        </p:spPr>
      </p:pic>
    </p:spTree>
    <p:extLst>
      <p:ext uri="{BB962C8B-B14F-4D97-AF65-F5344CB8AC3E}">
        <p14:creationId xmlns:p14="http://schemas.microsoft.com/office/powerpoint/2010/main" val="466322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body" idx="1"/>
          </p:nvPr>
        </p:nvSpPr>
        <p:spPr>
          <a:xfrm>
            <a:off x="182837" y="992633"/>
            <a:ext cx="8811144" cy="5184330"/>
          </a:xfrm>
          <a:prstGeom prst="rect">
            <a:avLst/>
          </a:prstGeom>
          <a:noFill/>
          <a:ln>
            <a:noFill/>
          </a:ln>
        </p:spPr>
        <p:txBody>
          <a:bodyPr spcFirstLastPara="1" wrap="square" lIns="91425" tIns="45700" rIns="91425" bIns="45700" anchor="t" anchorCtr="0">
            <a:normAutofit/>
          </a:bodyPr>
          <a:lstStyle/>
          <a:p>
            <a:pPr marL="514350" indent="-514350">
              <a:spcBef>
                <a:spcPts val="0"/>
              </a:spcBef>
              <a:buSzPts val="2800"/>
              <a:buFont typeface="+mj-lt"/>
              <a:buAutoNum type="arabicPeriod"/>
            </a:pPr>
            <a:r>
              <a:rPr lang="en-IN" sz="2800" dirty="0">
                <a:latin typeface="Times New Roman" panose="02020603050405020304" pitchFamily="18" charset="0"/>
                <a:cs typeface="Times New Roman" panose="02020603050405020304" pitchFamily="18" charset="0"/>
              </a:rPr>
              <a:t>Problem statement: </a:t>
            </a:r>
            <a:r>
              <a:rPr lang="en-IN" sz="2000"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rPr>
              <a:t>Long queues and manual checkout processes in supermarkets cause delays and inconvenience. </a:t>
            </a:r>
            <a:r>
              <a:rPr lang="en-IN" sz="2000" dirty="0">
                <a:solidFill>
                  <a:srgbClr val="171717"/>
                </a:solidFill>
                <a:latin typeface="Times New Roman" panose="02020603050405020304" pitchFamily="18" charset="0"/>
                <a:ea typeface="Calibri" panose="020F0502020204030204" pitchFamily="34" charset="0"/>
                <a:cs typeface="Times New Roman" panose="02020603050405020304" pitchFamily="18" charset="0"/>
              </a:rPr>
              <a:t>Our</a:t>
            </a:r>
            <a:r>
              <a:rPr lang="en-IN" sz="2000" dirty="0">
                <a:solidFill>
                  <a:srgbClr val="171717"/>
                </a:solidFill>
                <a:effectLst/>
                <a:latin typeface="Times New Roman" panose="02020603050405020304" pitchFamily="18" charset="0"/>
                <a:ea typeface="Calibri" panose="020F0502020204030204" pitchFamily="34" charset="0"/>
                <a:cs typeface="Times New Roman" panose="02020603050405020304" pitchFamily="18" charset="0"/>
              </a:rPr>
              <a:t> project aims to develop a smart shopping cart with automatic billing providing a faster, hands-free and seamless shopping experience.</a:t>
            </a:r>
          </a:p>
          <a:p>
            <a:pPr marL="0" indent="0">
              <a:spcBef>
                <a:spcPts val="0"/>
              </a:spcBef>
              <a:buSzPts val="2800"/>
              <a:buNone/>
            </a:pPr>
            <a:endParaRPr lang="en-IN" sz="2800" i="1" dirty="0">
              <a:latin typeface="Times New Roman" panose="02020603050405020304" pitchFamily="18" charset="0"/>
              <a:cs typeface="Times New Roman" panose="02020603050405020304" pitchFamily="18" charset="0"/>
            </a:endParaRPr>
          </a:p>
          <a:p>
            <a:pPr marL="0" indent="0">
              <a:spcBef>
                <a:spcPts val="0"/>
              </a:spcBef>
              <a:buSzPts val="2800"/>
              <a:buNone/>
            </a:pPr>
            <a:r>
              <a:rPr lang="en-IN" sz="2800" i="1" dirty="0">
                <a:latin typeface="Times New Roman" panose="02020603050405020304" pitchFamily="18" charset="0"/>
                <a:cs typeface="Times New Roman" panose="02020603050405020304" pitchFamily="18" charset="0"/>
              </a:rPr>
              <a:t>2</a:t>
            </a:r>
            <a:r>
              <a:rPr lang="en-IN" sz="2800" dirty="0">
                <a:latin typeface="Times New Roman" panose="02020603050405020304" pitchFamily="18" charset="0"/>
                <a:cs typeface="Times New Roman" panose="02020603050405020304" pitchFamily="18" charset="0"/>
              </a:rPr>
              <a:t>. Revised problem statement:</a:t>
            </a:r>
          </a:p>
          <a:p>
            <a:pPr marL="0" indent="0">
              <a:spcBef>
                <a:spcPts val="0"/>
              </a:spcBef>
              <a:buSzPts val="2800"/>
              <a:buNone/>
            </a:pPr>
            <a:r>
              <a:rPr lang="en-US" sz="2000" dirty="0">
                <a:latin typeface="Times New Roman" panose="02020603050405020304" pitchFamily="18" charset="0"/>
                <a:cs typeface="Times New Roman" panose="02020603050405020304" pitchFamily="18" charset="0"/>
              </a:rPr>
              <a:t>Long queues and manual checkouts in supermarkets cause delays and inconvenience. Our project introduces a smart shopping cart with automatic billing providing a faster and seamless experience. This smart cart not only enhances convenience but also benefits stores by reducing reliance on manual barcode scanning. By enabling automatic item detection and billing, it aligns with modern retail innovations and transforms the shopping experience.</a:t>
            </a:r>
            <a:endParaRPr sz="2000" dirty="0">
              <a:latin typeface="Times New Roman" panose="02020603050405020304" pitchFamily="18" charset="0"/>
              <a:cs typeface="Times New Roman" panose="02020603050405020304" pitchFamily="18" charset="0"/>
            </a:endParaRPr>
          </a:p>
        </p:txBody>
      </p:sp>
      <p:sp>
        <p:nvSpPr>
          <p:cNvPr id="111" name="Google Shape;111;p3"/>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3600"/>
              <a:buFont typeface="Calibri"/>
              <a:buNone/>
            </a:pPr>
            <a:r>
              <a:rPr lang="en-US" sz="3600" i="1" dirty="0">
                <a:solidFill>
                  <a:srgbClr val="C00000"/>
                </a:solidFill>
                <a:latin typeface="Calibri"/>
                <a:ea typeface="Calibri"/>
                <a:cs typeface="Calibri"/>
                <a:sym typeface="Calibri"/>
              </a:rPr>
              <a:t>Problem statement</a:t>
            </a:r>
            <a:endParaRPr lang="en-US" i="1" dirty="0"/>
          </a:p>
        </p:txBody>
      </p:sp>
      <p:sp>
        <p:nvSpPr>
          <p:cNvPr id="113" name="Google Shape;113;p3"/>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14" name="Google Shape;114;p3"/>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2F7790-8694-0C2D-6EC0-4FBDD364E2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60</a:t>
            </a:fld>
            <a:endParaRPr lang="en-IN"/>
          </a:p>
        </p:txBody>
      </p:sp>
      <p:sp>
        <p:nvSpPr>
          <p:cNvPr id="4" name="Title 3">
            <a:extLst>
              <a:ext uri="{FF2B5EF4-FFF2-40B4-BE49-F238E27FC236}">
                <a16:creationId xmlns:a16="http://schemas.microsoft.com/office/drawing/2014/main" id="{06B3E36A-73EE-4D30-14E7-6421D28BC229}"/>
              </a:ext>
            </a:extLst>
          </p:cNvPr>
          <p:cNvSpPr>
            <a:spLocks noGrp="1"/>
          </p:cNvSpPr>
          <p:nvPr>
            <p:ph type="title"/>
          </p:nvPr>
        </p:nvSpPr>
        <p:spPr/>
        <p:txBody>
          <a:bodyPr/>
          <a:lstStyle/>
          <a:p>
            <a:r>
              <a:rPr lang="en-US" sz="3600" i="1" dirty="0">
                <a:solidFill>
                  <a:srgbClr val="C00000"/>
                </a:solidFill>
              </a:rPr>
              <a:t>Electrical design</a:t>
            </a:r>
            <a:endParaRPr lang="en-IN" sz="3600" dirty="0"/>
          </a:p>
        </p:txBody>
      </p:sp>
      <p:pic>
        <p:nvPicPr>
          <p:cNvPr id="5" name="Picture 4">
            <a:extLst>
              <a:ext uri="{FF2B5EF4-FFF2-40B4-BE49-F238E27FC236}">
                <a16:creationId xmlns:a16="http://schemas.microsoft.com/office/drawing/2014/main" id="{6F30977F-91B3-81DC-F2B3-AE92CDC177C7}"/>
              </a:ext>
            </a:extLst>
          </p:cNvPr>
          <p:cNvPicPr>
            <a:picLocks noChangeAspect="1"/>
          </p:cNvPicPr>
          <p:nvPr/>
        </p:nvPicPr>
        <p:blipFill>
          <a:blip r:embed="rId2"/>
          <a:srcRect l="5301" t="23365" r="10000" b="17460"/>
          <a:stretch/>
        </p:blipFill>
        <p:spPr>
          <a:xfrm>
            <a:off x="2046514" y="1226089"/>
            <a:ext cx="5050971" cy="4885509"/>
          </a:xfrm>
          <a:prstGeom prst="rect">
            <a:avLst/>
          </a:prstGeom>
        </p:spPr>
      </p:pic>
    </p:spTree>
    <p:extLst>
      <p:ext uri="{BB962C8B-B14F-4D97-AF65-F5344CB8AC3E}">
        <p14:creationId xmlns:p14="http://schemas.microsoft.com/office/powerpoint/2010/main" val="4151706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9"/>
          <p:cNvSpPr txBox="1">
            <a:spLocks noGrp="1"/>
          </p:cNvSpPr>
          <p:nvPr>
            <p:ph type="title"/>
          </p:nvPr>
        </p:nvSpPr>
        <p:spPr>
          <a:xfrm>
            <a:off x="88040" y="153984"/>
            <a:ext cx="6948864"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Electronics design </a:t>
            </a: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61</a:t>
            </a:fld>
            <a:endParaRPr/>
          </a:p>
        </p:txBody>
      </p:sp>
      <p:pic>
        <p:nvPicPr>
          <p:cNvPr id="4" name="Picture 3">
            <a:extLst>
              <a:ext uri="{FF2B5EF4-FFF2-40B4-BE49-F238E27FC236}">
                <a16:creationId xmlns:a16="http://schemas.microsoft.com/office/drawing/2014/main" id="{39C7302D-1C14-E540-37BF-505984ABF383}"/>
              </a:ext>
            </a:extLst>
          </p:cNvPr>
          <p:cNvPicPr>
            <a:picLocks noChangeAspect="1"/>
          </p:cNvPicPr>
          <p:nvPr/>
        </p:nvPicPr>
        <p:blipFill>
          <a:blip r:embed="rId3"/>
          <a:srcRect l="24006" t="5217" r="27835" b="10363"/>
          <a:stretch/>
        </p:blipFill>
        <p:spPr>
          <a:xfrm>
            <a:off x="160256" y="876693"/>
            <a:ext cx="8823488" cy="5479668"/>
          </a:xfrm>
          <a:prstGeom prst="rect">
            <a:avLst/>
          </a:prstGeom>
        </p:spPr>
      </p:pic>
    </p:spTree>
    <p:extLst>
      <p:ext uri="{BB962C8B-B14F-4D97-AF65-F5344CB8AC3E}">
        <p14:creationId xmlns:p14="http://schemas.microsoft.com/office/powerpoint/2010/main" val="3002098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143000" y="1899403"/>
            <a:ext cx="6858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F5496"/>
              </a:buClr>
              <a:buSzPts val="4400"/>
              <a:buFont typeface="Calibri"/>
              <a:buNone/>
            </a:pPr>
            <a:r>
              <a:rPr lang="en-IN" sz="3800" b="1" i="1" dirty="0">
                <a:solidFill>
                  <a:srgbClr val="C00000"/>
                </a:solidFill>
                <a:latin typeface="Calibri" panose="020F0502020204030204" pitchFamily="34" charset="0"/>
              </a:rPr>
              <a:t>Prototype</a:t>
            </a:r>
            <a:br>
              <a:rPr lang="en-IN" sz="4000" b="1" i="1" dirty="0">
                <a:solidFill>
                  <a:srgbClr val="C00000"/>
                </a:solidFill>
                <a:latin typeface="Calibri" panose="020F0502020204030204" pitchFamily="34" charset="0"/>
              </a:rPr>
            </a:br>
            <a:r>
              <a:rPr lang="en-IN" sz="3200" b="1" i="1" dirty="0">
                <a:solidFill>
                  <a:srgbClr val="C00000"/>
                </a:solidFill>
                <a:latin typeface="Calibri" panose="020F0502020204030204" pitchFamily="34" charset="0"/>
              </a:rPr>
              <a:t>Realizing solutions</a:t>
            </a:r>
            <a:endParaRPr sz="3200" i="1" dirty="0"/>
          </a:p>
        </p:txBody>
      </p:sp>
      <p:sp>
        <p:nvSpPr>
          <p:cNvPr id="95" name="Google Shape;95;p1"/>
          <p:cNvSpPr txBox="1">
            <a:spLocks noGrp="1"/>
          </p:cNvSpPr>
          <p:nvPr>
            <p:ph type="ftr" idx="11"/>
          </p:nvPr>
        </p:nvSpPr>
        <p:spPr>
          <a:xfrm>
            <a:off x="3028950" y="6376090"/>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endParaRPr dirty="0"/>
          </a:p>
        </p:txBody>
      </p:sp>
      <p:sp>
        <p:nvSpPr>
          <p:cNvPr id="96" name="Google Shape;96;p1"/>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62</a:t>
            </a:fld>
            <a:endParaRPr/>
          </a:p>
        </p:txBody>
      </p:sp>
    </p:spTree>
    <p:extLst>
      <p:ext uri="{BB962C8B-B14F-4D97-AF65-F5344CB8AC3E}">
        <p14:creationId xmlns:p14="http://schemas.microsoft.com/office/powerpoint/2010/main" val="1000724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9"/>
          <p:cNvSpPr txBox="1">
            <a:spLocks noGrp="1"/>
          </p:cNvSpPr>
          <p:nvPr>
            <p:ph type="body" idx="1"/>
          </p:nvPr>
        </p:nvSpPr>
        <p:spPr>
          <a:xfrm>
            <a:off x="182837" y="874643"/>
            <a:ext cx="8811144" cy="5481718"/>
          </a:xfrm>
          <a:prstGeom prst="rect">
            <a:avLst/>
          </a:prstGeom>
          <a:noFill/>
          <a:ln>
            <a:noFill/>
          </a:ln>
        </p:spPr>
        <p:txBody>
          <a:bodyPr spcFirstLastPara="1" wrap="square" lIns="91425" tIns="45700" rIns="91425" bIns="45700" anchor="t" anchorCtr="0">
            <a:normAutofit/>
          </a:bodyPr>
          <a:lstStyle/>
          <a:p>
            <a:pPr marL="171446" lvl="0" indent="-177800" algn="just" rtl="0">
              <a:lnSpc>
                <a:spcPct val="90000"/>
              </a:lnSpc>
              <a:spcBef>
                <a:spcPts val="0"/>
              </a:spcBef>
              <a:spcAft>
                <a:spcPts val="0"/>
              </a:spcAft>
              <a:buClr>
                <a:schemeClr val="dk1"/>
              </a:buClr>
              <a:buSzPts val="2800"/>
              <a:buChar char="•"/>
            </a:pPr>
            <a:r>
              <a:rPr lang="en-US" sz="2800" i="1" dirty="0">
                <a:solidFill>
                  <a:schemeClr val="tx1"/>
                </a:solidFill>
              </a:rPr>
              <a:t>Insert your poster here.</a:t>
            </a: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63</a:t>
            </a:fld>
            <a:endParaRPr/>
          </a:p>
        </p:txBody>
      </p:sp>
    </p:spTree>
    <p:extLst>
      <p:ext uri="{BB962C8B-B14F-4D97-AF65-F5344CB8AC3E}">
        <p14:creationId xmlns:p14="http://schemas.microsoft.com/office/powerpoint/2010/main" val="2941691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143000" y="1899403"/>
            <a:ext cx="6858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F5496"/>
              </a:buClr>
              <a:buSzPts val="4400"/>
              <a:buFont typeface="Calibri"/>
              <a:buNone/>
            </a:pPr>
            <a:r>
              <a:rPr lang="en-IN" sz="3800" b="1" i="1" dirty="0">
                <a:solidFill>
                  <a:srgbClr val="C00000"/>
                </a:solidFill>
                <a:latin typeface="Calibri" panose="020F0502020204030204" pitchFamily="34" charset="0"/>
              </a:rPr>
              <a:t>Testing</a:t>
            </a:r>
            <a:br>
              <a:rPr lang="en-IN" sz="4400" b="1" i="1" dirty="0">
                <a:solidFill>
                  <a:srgbClr val="C00000"/>
                </a:solidFill>
                <a:latin typeface="Calibri" panose="020F0502020204030204" pitchFamily="34" charset="0"/>
              </a:rPr>
            </a:br>
            <a:r>
              <a:rPr lang="en-IN" sz="3200" b="1" i="1" dirty="0">
                <a:solidFill>
                  <a:srgbClr val="C00000"/>
                </a:solidFill>
                <a:latin typeface="Calibri" panose="020F0502020204030204" pitchFamily="34" charset="0"/>
              </a:rPr>
              <a:t>Seeking feedback</a:t>
            </a:r>
            <a:endParaRPr sz="3200" i="1" dirty="0"/>
          </a:p>
        </p:txBody>
      </p:sp>
      <p:sp>
        <p:nvSpPr>
          <p:cNvPr id="95" name="Google Shape;95;p1"/>
          <p:cNvSpPr txBox="1">
            <a:spLocks noGrp="1"/>
          </p:cNvSpPr>
          <p:nvPr>
            <p:ph type="ftr" idx="11"/>
          </p:nvPr>
        </p:nvSpPr>
        <p:spPr>
          <a:xfrm>
            <a:off x="3028950" y="6376090"/>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endParaRPr dirty="0"/>
          </a:p>
        </p:txBody>
      </p:sp>
      <p:sp>
        <p:nvSpPr>
          <p:cNvPr id="96" name="Google Shape;96;p1"/>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64</a:t>
            </a:fld>
            <a:endParaRPr/>
          </a:p>
        </p:txBody>
      </p:sp>
    </p:spTree>
    <p:extLst>
      <p:ext uri="{BB962C8B-B14F-4D97-AF65-F5344CB8AC3E}">
        <p14:creationId xmlns:p14="http://schemas.microsoft.com/office/powerpoint/2010/main" val="42132681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3"/>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3600"/>
              <a:buFont typeface="Calibri"/>
              <a:buNone/>
            </a:pPr>
            <a:r>
              <a:rPr lang="en-US" sz="3600" i="1" dirty="0">
                <a:solidFill>
                  <a:srgbClr val="C00000"/>
                </a:solidFill>
              </a:rPr>
              <a:t>User feedback on prototype</a:t>
            </a:r>
          </a:p>
        </p:txBody>
      </p:sp>
      <p:sp>
        <p:nvSpPr>
          <p:cNvPr id="113" name="Google Shape;113;p3"/>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14" name="Google Shape;114;p3"/>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65</a:t>
            </a:fld>
            <a:endParaRPr/>
          </a:p>
        </p:txBody>
      </p:sp>
      <p:pic>
        <p:nvPicPr>
          <p:cNvPr id="4" name="Picture 3">
            <a:extLst>
              <a:ext uri="{FF2B5EF4-FFF2-40B4-BE49-F238E27FC236}">
                <a16:creationId xmlns:a16="http://schemas.microsoft.com/office/drawing/2014/main" id="{BF8358D0-DE25-7970-393D-0031B16A4B15}"/>
              </a:ext>
            </a:extLst>
          </p:cNvPr>
          <p:cNvPicPr>
            <a:picLocks noChangeAspect="1"/>
          </p:cNvPicPr>
          <p:nvPr/>
        </p:nvPicPr>
        <p:blipFill>
          <a:blip r:embed="rId3"/>
          <a:stretch>
            <a:fillRect/>
          </a:stretch>
        </p:blipFill>
        <p:spPr>
          <a:xfrm>
            <a:off x="322719" y="786155"/>
            <a:ext cx="8498561" cy="5285690"/>
          </a:xfrm>
          <a:prstGeom prst="rect">
            <a:avLst/>
          </a:prstGeom>
        </p:spPr>
      </p:pic>
    </p:spTree>
    <p:extLst>
      <p:ext uri="{BB962C8B-B14F-4D97-AF65-F5344CB8AC3E}">
        <p14:creationId xmlns:p14="http://schemas.microsoft.com/office/powerpoint/2010/main" val="896578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9"/>
          <p:cNvSpPr txBox="1">
            <a:spLocks noGrp="1"/>
          </p:cNvSpPr>
          <p:nvPr>
            <p:ph type="title"/>
          </p:nvPr>
        </p:nvSpPr>
        <p:spPr>
          <a:xfrm>
            <a:off x="88040" y="153984"/>
            <a:ext cx="6948864"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NPS Score</a:t>
            </a: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66</a:t>
            </a:fld>
            <a:endParaRPr/>
          </a:p>
        </p:txBody>
      </p:sp>
      <p:pic>
        <p:nvPicPr>
          <p:cNvPr id="2" name="Picture 1">
            <a:extLst>
              <a:ext uri="{FF2B5EF4-FFF2-40B4-BE49-F238E27FC236}">
                <a16:creationId xmlns:a16="http://schemas.microsoft.com/office/drawing/2014/main" id="{96546CFE-FDE9-266D-3894-3276636C5084}"/>
              </a:ext>
            </a:extLst>
          </p:cNvPr>
          <p:cNvPicPr>
            <a:picLocks noChangeAspect="1"/>
          </p:cNvPicPr>
          <p:nvPr/>
        </p:nvPicPr>
        <p:blipFill>
          <a:blip r:embed="rId3"/>
          <a:stretch>
            <a:fillRect/>
          </a:stretch>
        </p:blipFill>
        <p:spPr>
          <a:xfrm>
            <a:off x="618401" y="1539076"/>
            <a:ext cx="7907197" cy="377984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9"/>
          <p:cNvSpPr txBox="1">
            <a:spLocks noGrp="1"/>
          </p:cNvSpPr>
          <p:nvPr>
            <p:ph type="body" idx="1"/>
          </p:nvPr>
        </p:nvSpPr>
        <p:spPr>
          <a:xfrm>
            <a:off x="182837" y="874643"/>
            <a:ext cx="8811144" cy="5481718"/>
          </a:xfrm>
          <a:prstGeom prst="rect">
            <a:avLst/>
          </a:prstGeom>
          <a:noFill/>
          <a:ln>
            <a:noFill/>
          </a:ln>
        </p:spPr>
        <p:txBody>
          <a:bodyPr spcFirstLastPara="1" wrap="square" lIns="91425" tIns="45700" rIns="91425" bIns="45700" anchor="t" anchorCtr="0">
            <a:noAutofit/>
          </a:bodyPr>
          <a:lstStyle/>
          <a:p>
            <a:pPr marL="25400" indent="0" algn="just">
              <a:buNone/>
            </a:pPr>
            <a:r>
              <a:rPr lang="en-IN" sz="2000" dirty="0"/>
              <a:t>In developing our Smart Shopping Cart, we utilized various tools and technologies to meet the functional and design requirements. The verification and validation process ensures that the implemented system aligns with the defined objectives and specifications.</a:t>
            </a:r>
          </a:p>
          <a:p>
            <a:pPr algn="just"/>
            <a:r>
              <a:rPr lang="en-IN" sz="2000" dirty="0"/>
              <a:t>Autonomous Cart Movement</a:t>
            </a:r>
          </a:p>
          <a:p>
            <a:pPr marL="25400" indent="0" algn="just">
              <a:buNone/>
            </a:pPr>
            <a:r>
              <a:rPr lang="en-IN" sz="2000" dirty="0"/>
              <a:t>The cart is designed to move by controlling through application without manual pushing, ensuring smooth navigation. The structural design was carefully analyzed to support stability and movement across different surfaces.</a:t>
            </a:r>
          </a:p>
          <a:p>
            <a:pPr algn="just"/>
            <a:r>
              <a:rPr lang="en-IN" sz="2000" dirty="0"/>
              <a:t>Movement and Control</a:t>
            </a:r>
          </a:p>
          <a:p>
            <a:pPr marL="25400" indent="0" algn="just">
              <a:buNone/>
            </a:pPr>
            <a:r>
              <a:rPr lang="en-IN" sz="2000" dirty="0"/>
              <a:t>To achieve movement and avoid obstacles, we implemented a mobile application and ultrasonic sensor. The cart is capable of detecting its surroundings and stop if it detects any obstacle, ensuring efficient operation in crowded environments.</a:t>
            </a:r>
          </a:p>
          <a:p>
            <a:pPr algn="just"/>
            <a:r>
              <a:rPr lang="en-IN" sz="2000" dirty="0"/>
              <a:t>Automatic Billing System</a:t>
            </a:r>
          </a:p>
          <a:p>
            <a:pPr marL="25400" indent="0" algn="just">
              <a:buNone/>
            </a:pPr>
            <a:r>
              <a:rPr lang="en-IN" sz="2000" dirty="0"/>
              <a:t>The shopping cart integrates a smart billing mechanism that scans items as they are placed in the cart, reducing checkout time. This eliminates manual barcode scanning and enhances the shopping experience.</a:t>
            </a: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67</a:t>
            </a:fld>
            <a:endParaRPr/>
          </a:p>
        </p:txBody>
      </p:sp>
      <p:sp>
        <p:nvSpPr>
          <p:cNvPr id="2" name="Google Shape;165;p9">
            <a:extLst>
              <a:ext uri="{FF2B5EF4-FFF2-40B4-BE49-F238E27FC236}">
                <a16:creationId xmlns:a16="http://schemas.microsoft.com/office/drawing/2014/main" id="{3395BCEB-6410-FCBC-B79A-914289B3981C}"/>
              </a:ext>
            </a:extLst>
          </p:cNvPr>
          <p:cNvSpPr txBox="1">
            <a:spLocks noGrp="1"/>
          </p:cNvSpPr>
          <p:nvPr>
            <p:ph type="title"/>
          </p:nvPr>
        </p:nvSpPr>
        <p:spPr>
          <a:xfrm>
            <a:off x="88040" y="153984"/>
            <a:ext cx="6948864"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Verification &amp; Validation</a:t>
            </a:r>
          </a:p>
        </p:txBody>
      </p:sp>
    </p:spTree>
    <p:extLst>
      <p:ext uri="{BB962C8B-B14F-4D97-AF65-F5344CB8AC3E}">
        <p14:creationId xmlns:p14="http://schemas.microsoft.com/office/powerpoint/2010/main" val="2054194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8A48D5-982F-4F09-16D3-30BB7F8719E3}"/>
              </a:ext>
            </a:extLst>
          </p:cNvPr>
          <p:cNvSpPr>
            <a:spLocks noGrp="1"/>
          </p:cNvSpPr>
          <p:nvPr>
            <p:ph type="body" idx="1"/>
          </p:nvPr>
        </p:nvSpPr>
        <p:spPr/>
        <p:txBody>
          <a:bodyPr>
            <a:normAutofit/>
          </a:bodyPr>
          <a:lstStyle/>
          <a:p>
            <a:r>
              <a:rPr lang="en-IN" sz="2000" dirty="0"/>
              <a:t>Safety Features</a:t>
            </a:r>
          </a:p>
          <a:p>
            <a:pPr marL="25400" indent="0">
              <a:buNone/>
            </a:pPr>
            <a:r>
              <a:rPr lang="en-IN" sz="2000" dirty="0"/>
              <a:t>For secure operation, the cart includes real-time obstacle detection to prevent collisions. This ensures a safe shopping experience for users, particularly elderly and disabled customers.</a:t>
            </a:r>
          </a:p>
          <a:p>
            <a:r>
              <a:rPr lang="en-IN" sz="2000" dirty="0"/>
              <a:t>Power Management</a:t>
            </a:r>
          </a:p>
          <a:p>
            <a:pPr marL="25400" indent="0">
              <a:buNone/>
            </a:pPr>
            <a:r>
              <a:rPr lang="en-IN" sz="2000" dirty="0"/>
              <a:t>To ensure efficient power consumption, we analyzed the endurance requirements and integrated a suitable power source. The implemented power system provides optimal runtime for uninterrupted operation.</a:t>
            </a:r>
          </a:p>
          <a:p>
            <a:pPr marL="25400" indent="0">
              <a:buNone/>
            </a:pPr>
            <a:r>
              <a:rPr lang="en-IN" sz="2000" dirty="0"/>
              <a:t>We successfully implemented the key requirements outlined in the project plan. The movement of the app through application,</a:t>
            </a:r>
            <a:r>
              <a:rPr lang="en-IN" sz="2000" b="1" dirty="0"/>
              <a:t> </a:t>
            </a:r>
            <a:r>
              <a:rPr lang="en-IN" sz="2000" dirty="0"/>
              <a:t>smart billing, safety mechanisms, and power management were effectively integrated into our prototype, validating the feasibility of the Smart Shopping Cart system.</a:t>
            </a:r>
          </a:p>
          <a:p>
            <a:endParaRPr lang="en-IN" dirty="0"/>
          </a:p>
        </p:txBody>
      </p:sp>
      <p:sp>
        <p:nvSpPr>
          <p:cNvPr id="3" name="Slide Number Placeholder 2">
            <a:extLst>
              <a:ext uri="{FF2B5EF4-FFF2-40B4-BE49-F238E27FC236}">
                <a16:creationId xmlns:a16="http://schemas.microsoft.com/office/drawing/2014/main" id="{79937FC8-7AAE-E3DB-52BD-EF2E2C2618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68</a:t>
            </a:fld>
            <a:endParaRPr lang="en-IN"/>
          </a:p>
        </p:txBody>
      </p:sp>
      <p:sp>
        <p:nvSpPr>
          <p:cNvPr id="4" name="Title 3">
            <a:extLst>
              <a:ext uri="{FF2B5EF4-FFF2-40B4-BE49-F238E27FC236}">
                <a16:creationId xmlns:a16="http://schemas.microsoft.com/office/drawing/2014/main" id="{618CEB25-D6E5-4FCB-2E2C-20BDA4880F6F}"/>
              </a:ext>
            </a:extLst>
          </p:cNvPr>
          <p:cNvSpPr>
            <a:spLocks noGrp="1"/>
          </p:cNvSpPr>
          <p:nvPr>
            <p:ph type="title"/>
          </p:nvPr>
        </p:nvSpPr>
        <p:spPr/>
        <p:txBody>
          <a:bodyPr/>
          <a:lstStyle/>
          <a:p>
            <a:r>
              <a:rPr lang="en-US" sz="3600" i="1" dirty="0">
                <a:solidFill>
                  <a:srgbClr val="C00000"/>
                </a:solidFill>
              </a:rPr>
              <a:t>Verification &amp; Validation</a:t>
            </a:r>
            <a:endParaRPr lang="en-IN" sz="3600" dirty="0"/>
          </a:p>
        </p:txBody>
      </p:sp>
    </p:spTree>
    <p:extLst>
      <p:ext uri="{BB962C8B-B14F-4D97-AF65-F5344CB8AC3E}">
        <p14:creationId xmlns:p14="http://schemas.microsoft.com/office/powerpoint/2010/main" val="31521265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9"/>
          <p:cNvSpPr txBox="1">
            <a:spLocks noGrp="1"/>
          </p:cNvSpPr>
          <p:nvPr>
            <p:ph type="body" idx="1"/>
          </p:nvPr>
        </p:nvSpPr>
        <p:spPr>
          <a:xfrm>
            <a:off x="182837" y="874643"/>
            <a:ext cx="8811144" cy="5481718"/>
          </a:xfrm>
          <a:prstGeom prst="rect">
            <a:avLst/>
          </a:prstGeom>
          <a:noFill/>
          <a:ln>
            <a:noFill/>
          </a:ln>
        </p:spPr>
        <p:txBody>
          <a:bodyPr spcFirstLastPara="1" wrap="square" lIns="91425" tIns="45700" rIns="91425" bIns="45700" anchor="t" anchorCtr="0">
            <a:normAutofit/>
          </a:bodyPr>
          <a:lstStyle/>
          <a:p>
            <a:pPr marL="25400" indent="0">
              <a:buNone/>
            </a:pPr>
            <a:r>
              <a:rPr lang="en-IN" sz="2000" dirty="0"/>
              <a:t>In conclusion, the application of the VDI 2206 model played a crucial role in shaping our mechatronic system design. By following this structured approach, we systematically designed, implemented, and conceptualized our system, ensuring both functionality and efficiency.</a:t>
            </a:r>
          </a:p>
          <a:p>
            <a:pPr marL="25400" indent="0">
              <a:buNone/>
            </a:pPr>
            <a:r>
              <a:rPr lang="en-IN" sz="2000" dirty="0"/>
              <a:t>Throughout this course, we gained valuable insights into the interdisciplinary nature of mechatronics, which seamlessly integrates mechanical, electrical, and computer engineering principles. Additionally, we explored the significance of various tools and techniques at different stages of development. From using SolidWorks for 3D modelling and other tools for simulation and circuit design, each tool enhanced our workflow, making the development process more efficient and structured.</a:t>
            </a:r>
          </a:p>
          <a:p>
            <a:pPr marL="0" indent="0" algn="just">
              <a:spcBef>
                <a:spcPts val="0"/>
              </a:spcBef>
              <a:buSzPts val="2800"/>
              <a:buNone/>
            </a:pPr>
            <a:endParaRPr lang="en-US" sz="2800" i="1" dirty="0">
              <a:solidFill>
                <a:schemeClr val="tx1"/>
              </a:solidFill>
            </a:endParaRPr>
          </a:p>
        </p:txBody>
      </p:sp>
      <p:sp>
        <p:nvSpPr>
          <p:cNvPr id="167" name="Google Shape;167;p9"/>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68" name="Google Shape;168;p9"/>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69</a:t>
            </a:fld>
            <a:endParaRPr/>
          </a:p>
        </p:txBody>
      </p:sp>
      <p:sp>
        <p:nvSpPr>
          <p:cNvPr id="2" name="Google Shape;165;p9">
            <a:extLst>
              <a:ext uri="{FF2B5EF4-FFF2-40B4-BE49-F238E27FC236}">
                <a16:creationId xmlns:a16="http://schemas.microsoft.com/office/drawing/2014/main" id="{3395BCEB-6410-FCBC-B79A-914289B3981C}"/>
              </a:ext>
            </a:extLst>
          </p:cNvPr>
          <p:cNvSpPr txBox="1">
            <a:spLocks noGrp="1"/>
          </p:cNvSpPr>
          <p:nvPr>
            <p:ph type="title"/>
          </p:nvPr>
        </p:nvSpPr>
        <p:spPr>
          <a:xfrm>
            <a:off x="88040" y="153984"/>
            <a:ext cx="6948864" cy="527053"/>
          </a:xfrm>
          <a:prstGeom prst="rect">
            <a:avLst/>
          </a:prstGeom>
          <a:noFill/>
          <a:ln>
            <a:noFill/>
          </a:ln>
        </p:spPr>
        <p:txBody>
          <a:bodyPr spcFirstLastPara="1" wrap="square" lIns="91425" tIns="45700" rIns="91425" bIns="45700" anchor="ctr" anchorCtr="0">
            <a:noAutofit/>
          </a:bodyPr>
          <a:lstStyle/>
          <a:p>
            <a:r>
              <a:rPr lang="en-US" sz="3600" i="1" dirty="0">
                <a:solidFill>
                  <a:srgbClr val="C00000"/>
                </a:solidFill>
              </a:rPr>
              <a:t>Conclusion</a:t>
            </a:r>
          </a:p>
        </p:txBody>
      </p:sp>
    </p:spTree>
    <p:extLst>
      <p:ext uri="{BB962C8B-B14F-4D97-AF65-F5344CB8AC3E}">
        <p14:creationId xmlns:p14="http://schemas.microsoft.com/office/powerpoint/2010/main" val="329763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body" idx="1"/>
          </p:nvPr>
        </p:nvSpPr>
        <p:spPr>
          <a:xfrm>
            <a:off x="182837" y="992633"/>
            <a:ext cx="8811144" cy="5184330"/>
          </a:xfrm>
          <a:prstGeom prst="rect">
            <a:avLst/>
          </a:prstGeom>
          <a:noFill/>
          <a:ln>
            <a:noFill/>
          </a:ln>
        </p:spPr>
        <p:txBody>
          <a:bodyPr spcFirstLastPara="1" wrap="square" lIns="91425" tIns="45700" rIns="91425" bIns="45700" anchor="t" anchorCtr="0">
            <a:normAutofit/>
          </a:bodyPr>
          <a:lstStyle/>
          <a:p>
            <a:pPr marL="0" indent="0" algn="just">
              <a:spcBef>
                <a:spcPts val="0"/>
              </a:spcBef>
              <a:buSzPts val="2800"/>
              <a:buNone/>
            </a:pPr>
            <a:r>
              <a:rPr lang="en-US" sz="2200" dirty="0">
                <a:latin typeface="Times New Roman" panose="02020603050405020304" pitchFamily="18" charset="0"/>
                <a:cs typeface="Times New Roman" panose="02020603050405020304" pitchFamily="18" charset="0"/>
              </a:rPr>
              <a:t>The Smart Shopping Cart enhances shopping by autonomously following customers and performing automatic billing. It identifies items as they’re added, instantly updating the customer’s virtual shopping list. Sensors help the cart to maintain a safe distance from the customer and avoid obstacles. A microcontroller manages navigation and data processing, streamlining the shopping experience. This reduces checkout times and increases convenience in retail environments.</a:t>
            </a:r>
          </a:p>
          <a:p>
            <a:pPr marL="0" indent="0" algn="just">
              <a:spcBef>
                <a:spcPts val="0"/>
              </a:spcBef>
              <a:buSzPts val="2800"/>
              <a:buNone/>
            </a:pPr>
            <a:endParaRPr lang="en-US" sz="2400" dirty="0">
              <a:latin typeface="Times New Roman" panose="02020603050405020304" pitchFamily="18" charset="0"/>
              <a:cs typeface="Times New Roman" panose="02020603050405020304" pitchFamily="18" charset="0"/>
            </a:endParaRPr>
          </a:p>
          <a:p>
            <a:pPr marL="0" indent="0" algn="just">
              <a:spcBef>
                <a:spcPts val="0"/>
              </a:spcBef>
              <a:buSzPts val="2800"/>
              <a:buNone/>
            </a:pPr>
            <a:endParaRPr lang="en-US" sz="2400" dirty="0">
              <a:latin typeface="Times New Roman" panose="02020603050405020304" pitchFamily="18" charset="0"/>
              <a:cs typeface="Times New Roman" panose="02020603050405020304" pitchFamily="18" charset="0"/>
            </a:endParaRPr>
          </a:p>
          <a:p>
            <a:pPr marL="0" indent="0" algn="just">
              <a:spcBef>
                <a:spcPts val="0"/>
              </a:spcBef>
              <a:buSzPts val="2800"/>
              <a:buNone/>
            </a:pPr>
            <a:r>
              <a:rPr lang="en-US" sz="2800" dirty="0">
                <a:latin typeface="Times New Roman" panose="02020603050405020304" pitchFamily="18" charset="0"/>
                <a:cs typeface="Times New Roman" panose="02020603050405020304" pitchFamily="18" charset="0"/>
              </a:rPr>
              <a:t>Major Stakeholders and Needs for Smart shopping cart are:</a:t>
            </a:r>
          </a:p>
          <a:p>
            <a:pPr marL="0" indent="0" algn="just">
              <a:spcBef>
                <a:spcPts val="0"/>
              </a:spcBef>
              <a:buSzPts val="2800"/>
              <a:buNone/>
            </a:pPr>
            <a:endParaRPr lang="en-US" sz="3200" dirty="0">
              <a:latin typeface="Times New Roman" panose="02020603050405020304" pitchFamily="18" charset="0"/>
              <a:cs typeface="Times New Roman" panose="02020603050405020304" pitchFamily="18" charset="0"/>
            </a:endParaRPr>
          </a:p>
          <a:p>
            <a:pPr marL="0" indent="0" algn="just">
              <a:spcBef>
                <a:spcPts val="0"/>
              </a:spcBef>
              <a:buSzPts val="2800"/>
              <a:buNone/>
            </a:pPr>
            <a:r>
              <a:rPr lang="en-US" sz="2000" dirty="0">
                <a:latin typeface="Times New Roman" panose="02020603050405020304" pitchFamily="18" charset="0"/>
                <a:cs typeface="Times New Roman" panose="02020603050405020304" pitchFamily="18" charset="0"/>
              </a:rPr>
              <a:t>1.Hand impaired person</a:t>
            </a:r>
          </a:p>
          <a:p>
            <a:pPr marL="0" indent="0" algn="just">
              <a:spcBef>
                <a:spcPts val="0"/>
              </a:spcBef>
              <a:buSzPts val="2800"/>
              <a:buNone/>
            </a:pPr>
            <a:r>
              <a:rPr lang="en-US" sz="2000" dirty="0">
                <a:latin typeface="Times New Roman" panose="02020603050405020304" pitchFamily="18" charset="0"/>
                <a:cs typeface="Times New Roman" panose="02020603050405020304" pitchFamily="18" charset="0"/>
              </a:rPr>
              <a:t>2.Carrying women</a:t>
            </a:r>
          </a:p>
          <a:p>
            <a:pPr marL="0" indent="0" algn="just">
              <a:spcBef>
                <a:spcPts val="0"/>
              </a:spcBef>
              <a:buSzPts val="2800"/>
              <a:buNone/>
            </a:pPr>
            <a:r>
              <a:rPr lang="en-US" sz="2000" dirty="0">
                <a:latin typeface="Times New Roman" panose="02020603050405020304" pitchFamily="18" charset="0"/>
                <a:cs typeface="Times New Roman" panose="02020603050405020304" pitchFamily="18" charset="0"/>
              </a:rPr>
              <a:t>3.Old people</a:t>
            </a:r>
          </a:p>
          <a:p>
            <a:pPr marL="0" indent="0" algn="just">
              <a:spcBef>
                <a:spcPts val="0"/>
              </a:spcBef>
              <a:buSzPts val="2800"/>
              <a:buNone/>
            </a:pPr>
            <a:r>
              <a:rPr lang="en-US" sz="2000" dirty="0">
                <a:latin typeface="Times New Roman" panose="02020603050405020304" pitchFamily="18" charset="0"/>
                <a:cs typeface="Times New Roman" panose="02020603050405020304" pitchFamily="18" charset="0"/>
              </a:rPr>
              <a:t>4.Shopping mart manager and workers.</a:t>
            </a:r>
          </a:p>
          <a:p>
            <a:pPr marL="25400" indent="0">
              <a:buNone/>
            </a:pPr>
            <a:endParaRPr lang="en-US" sz="2000" b="1" dirty="0">
              <a:latin typeface="Times New Roman" panose="02020603050405020304" pitchFamily="18" charset="0"/>
              <a:cs typeface="Times New Roman" panose="02020603050405020304" pitchFamily="18" charset="0"/>
            </a:endParaRPr>
          </a:p>
        </p:txBody>
      </p:sp>
      <p:sp>
        <p:nvSpPr>
          <p:cNvPr id="120" name="Google Shape;120;p4"/>
          <p:cNvSpPr txBox="1">
            <a:spLocks noGrp="1"/>
          </p:cNvSpPr>
          <p:nvPr>
            <p:ph type="title"/>
          </p:nvPr>
        </p:nvSpPr>
        <p:spPr>
          <a:xfrm>
            <a:off x="150020" y="126432"/>
            <a:ext cx="7886700" cy="5270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00000"/>
              </a:buClr>
              <a:buSzPts val="3600"/>
              <a:buFont typeface="Calibri"/>
              <a:buNone/>
            </a:pPr>
            <a:r>
              <a:rPr lang="en-US" sz="3600" i="1" dirty="0">
                <a:solidFill>
                  <a:srgbClr val="C00000"/>
                </a:solidFill>
              </a:rPr>
              <a:t>Pertinent information</a:t>
            </a:r>
            <a:endParaRPr sz="3600" i="1" dirty="0">
              <a:solidFill>
                <a:srgbClr val="C00000"/>
              </a:solidFill>
            </a:endParaRPr>
          </a:p>
        </p:txBody>
      </p:sp>
      <p:sp>
        <p:nvSpPr>
          <p:cNvPr id="122" name="Google Shape;122;p4"/>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123" name="Google Shape;123;p4"/>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a:t>
            </a:fld>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body" idx="1"/>
          </p:nvPr>
        </p:nvSpPr>
        <p:spPr>
          <a:xfrm>
            <a:off x="166428" y="2810036"/>
            <a:ext cx="8811144" cy="102752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C00000"/>
              </a:buClr>
              <a:buSzPts val="4400"/>
              <a:buNone/>
            </a:pPr>
            <a:r>
              <a:rPr lang="en-IN" sz="4400" i="1" dirty="0">
                <a:solidFill>
                  <a:srgbClr val="C00000"/>
                </a:solidFill>
              </a:rPr>
              <a:t>THANK YOU</a:t>
            </a:r>
            <a:endParaRPr i="1" dirty="0"/>
          </a:p>
        </p:txBody>
      </p:sp>
      <p:sp>
        <p:nvSpPr>
          <p:cNvPr id="203" name="Google Shape;203;p13"/>
          <p:cNvSpPr txBox="1">
            <a:spLocks noGrp="1"/>
          </p:cNvSpPr>
          <p:nvPr>
            <p:ph type="ftr" idx="11"/>
          </p:nvPr>
        </p:nvSpPr>
        <p:spPr>
          <a:xfrm>
            <a:off x="3028950" y="635636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Dept of Automation &amp; Robotics</a:t>
            </a:r>
          </a:p>
        </p:txBody>
      </p:sp>
      <p:sp>
        <p:nvSpPr>
          <p:cNvPr id="204" name="Google Shape;204;p13"/>
          <p:cNvSpPr txBox="1">
            <a:spLocks noGrp="1"/>
          </p:cNvSpPr>
          <p:nvPr>
            <p:ph type="sldNum" idx="12"/>
          </p:nvPr>
        </p:nvSpPr>
        <p:spPr>
          <a:xfrm>
            <a:off x="6457950" y="635636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70</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30A378-2FB3-5C53-6807-93AE0C272DD5}"/>
              </a:ext>
            </a:extLst>
          </p:cNvPr>
          <p:cNvSpPr>
            <a:spLocks noGrp="1"/>
          </p:cNvSpPr>
          <p:nvPr>
            <p:ph type="body" idx="1"/>
          </p:nvPr>
        </p:nvSpPr>
        <p:spPr>
          <a:xfrm>
            <a:off x="182837" y="992632"/>
            <a:ext cx="8811144" cy="5728853"/>
          </a:xfrm>
        </p:spPr>
        <p:txBody>
          <a:bodyPr>
            <a:normAutofit fontScale="85000" lnSpcReduction="20000"/>
          </a:bodyPr>
          <a:lstStyle/>
          <a:p>
            <a:pPr marL="0" indent="0" algn="just">
              <a:spcBef>
                <a:spcPts val="0"/>
              </a:spcBef>
              <a:buSzPts val="2800"/>
              <a:buNone/>
            </a:pPr>
            <a:r>
              <a:rPr lang="en-IN" sz="3100" dirty="0">
                <a:latin typeface="Times New Roman" panose="02020603050405020304" pitchFamily="18" charset="0"/>
                <a:cs typeface="Times New Roman" panose="02020603050405020304" pitchFamily="18" charset="0"/>
              </a:rPr>
              <a:t>Tools and Technologies :</a:t>
            </a:r>
          </a:p>
          <a:p>
            <a:pPr marL="514350" indent="-514350" algn="just">
              <a:spcBef>
                <a:spcPts val="0"/>
              </a:spcBef>
              <a:buSzPts val="2800"/>
              <a:buFont typeface="+mj-lt"/>
              <a:buAutoNum type="arabicPeriod"/>
            </a:pPr>
            <a:endParaRPr lang="en-IN" sz="4000" dirty="0">
              <a:latin typeface="Times New Roman" panose="02020603050405020304" pitchFamily="18" charset="0"/>
              <a:cs typeface="Times New Roman" panose="02020603050405020304" pitchFamily="18" charset="0"/>
            </a:endParaRPr>
          </a:p>
          <a:p>
            <a:pPr indent="-457200" algn="just">
              <a:lnSpc>
                <a:spcPct val="120000"/>
              </a:lnSpc>
              <a:spcBef>
                <a:spcPts val="0"/>
              </a:spcBef>
              <a:buSzPct val="110000"/>
              <a:buFont typeface="+mj-lt"/>
              <a:buAutoNum type="arabicPeriod"/>
            </a:pPr>
            <a:r>
              <a:rPr lang="en-US" sz="2400" dirty="0">
                <a:latin typeface="Times New Roman" panose="02020603050405020304" pitchFamily="18" charset="0"/>
                <a:cs typeface="Times New Roman" panose="02020603050405020304" pitchFamily="18" charset="0"/>
              </a:rPr>
              <a:t>Embedded Systems (STM32)</a:t>
            </a:r>
          </a:p>
          <a:p>
            <a:pPr indent="-457200" algn="just">
              <a:lnSpc>
                <a:spcPct val="120000"/>
              </a:lnSpc>
              <a:spcBef>
                <a:spcPts val="0"/>
              </a:spcBef>
              <a:buSzPct val="110000"/>
              <a:buFont typeface="+mj-lt"/>
              <a:buAutoNum type="arabicPeriod"/>
            </a:pPr>
            <a:r>
              <a:rPr lang="en-US" sz="2400" dirty="0">
                <a:latin typeface="Times New Roman" panose="02020603050405020304" pitchFamily="18" charset="0"/>
                <a:cs typeface="Times New Roman" panose="02020603050405020304" pitchFamily="18" charset="0"/>
              </a:rPr>
              <a:t>Ultrasonic Sensors </a:t>
            </a:r>
          </a:p>
          <a:p>
            <a:pPr indent="-457200" algn="just">
              <a:lnSpc>
                <a:spcPct val="120000"/>
              </a:lnSpc>
              <a:spcBef>
                <a:spcPts val="0"/>
              </a:spcBef>
              <a:buSzPct val="110000"/>
              <a:buFont typeface="+mj-lt"/>
              <a:buAutoNum type="arabicPeriod"/>
            </a:pPr>
            <a:r>
              <a:rPr lang="en-US" sz="2400" dirty="0">
                <a:latin typeface="Times New Roman" panose="02020603050405020304" pitchFamily="18" charset="0"/>
                <a:cs typeface="Times New Roman" panose="02020603050405020304" pitchFamily="18" charset="0"/>
              </a:rPr>
              <a:t>Motor Drivers and DC Motors</a:t>
            </a:r>
          </a:p>
          <a:p>
            <a:pPr indent="-457200" algn="just">
              <a:lnSpc>
                <a:spcPct val="120000"/>
              </a:lnSpc>
              <a:spcBef>
                <a:spcPts val="0"/>
              </a:spcBef>
              <a:buSzPct val="110000"/>
              <a:buFont typeface="+mj-lt"/>
              <a:buAutoNum type="arabicPeriod"/>
            </a:pPr>
            <a:r>
              <a:rPr lang="en-US" sz="2400" dirty="0">
                <a:latin typeface="Times New Roman" panose="02020603050405020304" pitchFamily="18" charset="0"/>
                <a:cs typeface="Times New Roman" panose="02020603050405020304" pitchFamily="18" charset="0"/>
              </a:rPr>
              <a:t>Power Supply (Batteries).</a:t>
            </a:r>
          </a:p>
          <a:p>
            <a:pPr indent="-457200" algn="just">
              <a:lnSpc>
                <a:spcPct val="120000"/>
              </a:lnSpc>
              <a:spcBef>
                <a:spcPts val="0"/>
              </a:spcBef>
              <a:buSzPct val="110000"/>
              <a:buFont typeface="+mj-lt"/>
              <a:buAutoNum type="arabicPeriod"/>
            </a:pPr>
            <a:r>
              <a:rPr lang="en-IN" sz="2400" dirty="0">
                <a:latin typeface="Times New Roman" panose="02020603050405020304" pitchFamily="18" charset="0"/>
                <a:cs typeface="Times New Roman" panose="02020603050405020304" pitchFamily="18" charset="0"/>
              </a:rPr>
              <a:t>RFID (Radio Frequency Identification)</a:t>
            </a:r>
            <a:endParaRPr lang="en-US" sz="2400" dirty="0">
              <a:latin typeface="Times New Roman" panose="02020603050405020304" pitchFamily="18" charset="0"/>
              <a:cs typeface="Times New Roman" panose="02020603050405020304" pitchFamily="18" charset="0"/>
            </a:endParaRPr>
          </a:p>
          <a:p>
            <a:pPr indent="-457200" algn="just">
              <a:spcBef>
                <a:spcPts val="0"/>
              </a:spcBef>
              <a:buSzPct val="116000"/>
              <a:buFont typeface="+mj-lt"/>
              <a:buAutoNum type="arabicPeriod"/>
            </a:pPr>
            <a:endParaRPr lang="en-US" sz="3400" dirty="0">
              <a:latin typeface="Times New Roman" panose="02020603050405020304" pitchFamily="18" charset="0"/>
              <a:cs typeface="Times New Roman" panose="02020603050405020304" pitchFamily="18" charset="0"/>
            </a:endParaRPr>
          </a:p>
          <a:p>
            <a:pPr marL="0" indent="0" algn="just">
              <a:spcBef>
                <a:spcPts val="0"/>
              </a:spcBef>
              <a:buSzPct val="116000"/>
              <a:buNone/>
            </a:pPr>
            <a:r>
              <a:rPr lang="en-IN" sz="3100" dirty="0">
                <a:latin typeface="Times New Roman" panose="02020603050405020304" pitchFamily="18" charset="0"/>
                <a:cs typeface="Times New Roman" panose="02020603050405020304" pitchFamily="18" charset="0"/>
              </a:rPr>
              <a:t>Components :</a:t>
            </a:r>
          </a:p>
          <a:p>
            <a:pPr marL="0" indent="0" algn="just">
              <a:spcBef>
                <a:spcPts val="0"/>
              </a:spcBef>
              <a:buSzPct val="116000"/>
              <a:buNone/>
            </a:pPr>
            <a:endParaRPr lang="en-IN" sz="2600" dirty="0">
              <a:latin typeface="Times New Roman" panose="02020603050405020304" pitchFamily="18" charset="0"/>
              <a:cs typeface="Times New Roman" panose="02020603050405020304" pitchFamily="18" charset="0"/>
            </a:endParaRPr>
          </a:p>
          <a:p>
            <a:pPr indent="-457200" algn="just">
              <a:lnSpc>
                <a:spcPct val="120000"/>
              </a:lnSpc>
              <a:spcBef>
                <a:spcPts val="0"/>
              </a:spcBef>
              <a:buSzPct val="110000"/>
              <a:buFont typeface="+mj-lt"/>
              <a:buAutoNum type="arabicPeriod"/>
            </a:pPr>
            <a:r>
              <a:rPr lang="en-US" sz="2400" dirty="0">
                <a:latin typeface="Times New Roman" panose="02020603050405020304" pitchFamily="18" charset="0"/>
                <a:cs typeface="Times New Roman" panose="02020603050405020304" pitchFamily="18" charset="0"/>
              </a:rPr>
              <a:t>STM32  Microcontroller </a:t>
            </a:r>
          </a:p>
          <a:p>
            <a:pPr indent="-457200" algn="just">
              <a:lnSpc>
                <a:spcPct val="120000"/>
              </a:lnSpc>
              <a:spcBef>
                <a:spcPts val="0"/>
              </a:spcBef>
              <a:buSzPct val="110000"/>
              <a:buFont typeface="+mj-lt"/>
              <a:buAutoNum type="arabicPeriod"/>
            </a:pPr>
            <a:r>
              <a:rPr lang="en-US" sz="2400" dirty="0">
                <a:latin typeface="Times New Roman" panose="02020603050405020304" pitchFamily="18" charset="0"/>
                <a:cs typeface="Times New Roman" panose="02020603050405020304" pitchFamily="18" charset="0"/>
              </a:rPr>
              <a:t>RFID Reader and Tags</a:t>
            </a:r>
          </a:p>
          <a:p>
            <a:pPr indent="-457200" algn="just">
              <a:lnSpc>
                <a:spcPct val="120000"/>
              </a:lnSpc>
              <a:spcBef>
                <a:spcPts val="0"/>
              </a:spcBef>
              <a:buSzPct val="110000"/>
              <a:buFont typeface="+mj-lt"/>
              <a:buAutoNum type="arabicPeriod"/>
            </a:pPr>
            <a:r>
              <a:rPr lang="en-US" sz="2400" dirty="0">
                <a:latin typeface="Times New Roman" panose="02020603050405020304" pitchFamily="18" charset="0"/>
                <a:cs typeface="Times New Roman" panose="02020603050405020304" pitchFamily="18" charset="0"/>
              </a:rPr>
              <a:t>Motors </a:t>
            </a:r>
          </a:p>
          <a:p>
            <a:pPr indent="-457200" algn="just">
              <a:lnSpc>
                <a:spcPct val="120000"/>
              </a:lnSpc>
              <a:spcBef>
                <a:spcPts val="0"/>
              </a:spcBef>
              <a:buSzPct val="110000"/>
              <a:buFont typeface="+mj-lt"/>
              <a:buAutoNum type="arabicPeriod"/>
            </a:pPr>
            <a:r>
              <a:rPr lang="en-US" sz="2400" dirty="0">
                <a:latin typeface="Times New Roman" panose="02020603050405020304" pitchFamily="18" charset="0"/>
                <a:cs typeface="Times New Roman" panose="02020603050405020304" pitchFamily="18" charset="0"/>
              </a:rPr>
              <a:t>Motor Driver  </a:t>
            </a:r>
          </a:p>
          <a:p>
            <a:pPr indent="-457200" algn="just">
              <a:lnSpc>
                <a:spcPct val="120000"/>
              </a:lnSpc>
              <a:spcBef>
                <a:spcPts val="0"/>
              </a:spcBef>
              <a:buSzPct val="110000"/>
              <a:buFont typeface="+mj-lt"/>
              <a:buAutoNum type="arabicPeriod"/>
            </a:pPr>
            <a:r>
              <a:rPr lang="en-US" sz="2400" dirty="0">
                <a:latin typeface="Times New Roman" panose="02020603050405020304" pitchFamily="18" charset="0"/>
                <a:cs typeface="Times New Roman" panose="02020603050405020304" pitchFamily="18" charset="0"/>
              </a:rPr>
              <a:t>Ultrasonic or IR Sensors</a:t>
            </a:r>
          </a:p>
          <a:p>
            <a:pPr indent="-457200" algn="just">
              <a:lnSpc>
                <a:spcPct val="120000"/>
              </a:lnSpc>
              <a:spcBef>
                <a:spcPts val="0"/>
              </a:spcBef>
              <a:buSzPct val="110000"/>
              <a:buFont typeface="+mj-lt"/>
              <a:buAutoNum type="arabicPeriod"/>
            </a:pPr>
            <a:r>
              <a:rPr lang="en-US" sz="2400" dirty="0">
                <a:latin typeface="Times New Roman" panose="02020603050405020304" pitchFamily="18" charset="0"/>
                <a:cs typeface="Times New Roman" panose="02020603050405020304" pitchFamily="18" charset="0"/>
              </a:rPr>
              <a:t>Display Screen </a:t>
            </a:r>
          </a:p>
          <a:p>
            <a:pPr indent="-457200" algn="just">
              <a:lnSpc>
                <a:spcPct val="120000"/>
              </a:lnSpc>
              <a:spcBef>
                <a:spcPts val="0"/>
              </a:spcBef>
              <a:buSzPct val="110000"/>
              <a:buFont typeface="+mj-lt"/>
              <a:buAutoNum type="arabicPeriod"/>
            </a:pPr>
            <a:r>
              <a:rPr lang="en-US" sz="2400" dirty="0">
                <a:latin typeface="Times New Roman" panose="02020603050405020304" pitchFamily="18" charset="0"/>
                <a:cs typeface="Times New Roman" panose="02020603050405020304" pitchFamily="18" charset="0"/>
              </a:rPr>
              <a:t>Battery.</a:t>
            </a:r>
          </a:p>
          <a:p>
            <a:pPr marL="25400" indent="0">
              <a:buNone/>
            </a:pPr>
            <a:endParaRPr lang="en-IN" sz="2400" dirty="0"/>
          </a:p>
        </p:txBody>
      </p:sp>
      <p:sp>
        <p:nvSpPr>
          <p:cNvPr id="3" name="Slide Number Placeholder 2">
            <a:extLst>
              <a:ext uri="{FF2B5EF4-FFF2-40B4-BE49-F238E27FC236}">
                <a16:creationId xmlns:a16="http://schemas.microsoft.com/office/drawing/2014/main" id="{2295D6A4-810B-3CC1-5CA8-9073E0230F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8</a:t>
            </a:fld>
            <a:endParaRPr lang="en-IN"/>
          </a:p>
        </p:txBody>
      </p:sp>
      <p:sp>
        <p:nvSpPr>
          <p:cNvPr id="4" name="Title 3">
            <a:extLst>
              <a:ext uri="{FF2B5EF4-FFF2-40B4-BE49-F238E27FC236}">
                <a16:creationId xmlns:a16="http://schemas.microsoft.com/office/drawing/2014/main" id="{690CD800-4EFC-EC89-BA37-8CD86CEC6695}"/>
              </a:ext>
            </a:extLst>
          </p:cNvPr>
          <p:cNvSpPr>
            <a:spLocks noGrp="1"/>
          </p:cNvSpPr>
          <p:nvPr>
            <p:ph type="title"/>
          </p:nvPr>
        </p:nvSpPr>
        <p:spPr/>
        <p:txBody>
          <a:bodyPr/>
          <a:lstStyle/>
          <a:p>
            <a:r>
              <a:rPr lang="en-US" sz="3600" i="1" dirty="0">
                <a:solidFill>
                  <a:srgbClr val="C00000"/>
                </a:solidFill>
              </a:rPr>
              <a:t>Pertinent information</a:t>
            </a:r>
            <a:endParaRPr lang="en-IN" sz="3600" dirty="0"/>
          </a:p>
        </p:txBody>
      </p:sp>
    </p:spTree>
    <p:extLst>
      <p:ext uri="{BB962C8B-B14F-4D97-AF65-F5344CB8AC3E}">
        <p14:creationId xmlns:p14="http://schemas.microsoft.com/office/powerpoint/2010/main" val="2939080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CFC232-5088-942E-CAD1-74387FD879F8}"/>
              </a:ext>
            </a:extLst>
          </p:cNvPr>
          <p:cNvSpPr>
            <a:spLocks noGrp="1"/>
          </p:cNvSpPr>
          <p:nvPr>
            <p:ph type="body" idx="1"/>
          </p:nvPr>
        </p:nvSpPr>
        <p:spPr/>
        <p:txBody>
          <a:bodyPr>
            <a:normAutofit lnSpcReduction="10000"/>
          </a:bodyPr>
          <a:lstStyle/>
          <a:p>
            <a:pPr marL="0" indent="0" algn="just">
              <a:spcBef>
                <a:spcPts val="0"/>
              </a:spcBef>
              <a:buSzPct val="130000"/>
              <a:buNone/>
            </a:pPr>
            <a:r>
              <a:rPr lang="en-IN" sz="2800" dirty="0">
                <a:latin typeface="Times New Roman" panose="02020603050405020304" pitchFamily="18" charset="0"/>
                <a:cs typeface="Times New Roman" panose="02020603050405020304" pitchFamily="18" charset="0"/>
              </a:rPr>
              <a:t>Software : </a:t>
            </a:r>
          </a:p>
          <a:p>
            <a:pPr marL="0" indent="0" algn="just">
              <a:spcBef>
                <a:spcPts val="0"/>
              </a:spcBef>
              <a:buSzPct val="130000"/>
              <a:buNone/>
            </a:pPr>
            <a:endParaRPr lang="en-IN" sz="4000" dirty="0">
              <a:latin typeface="Times New Roman" panose="02020603050405020304" pitchFamily="18" charset="0"/>
              <a:cs typeface="Times New Roman" panose="02020603050405020304" pitchFamily="18" charset="0"/>
            </a:endParaRPr>
          </a:p>
          <a:p>
            <a:pPr indent="-457200" algn="just">
              <a:lnSpc>
                <a:spcPct val="110000"/>
              </a:lnSpc>
              <a:spcBef>
                <a:spcPts val="0"/>
              </a:spcBef>
              <a:buSzPct val="100000"/>
              <a:buFont typeface="+mj-lt"/>
              <a:buAutoNum type="arabicPeriod"/>
            </a:pPr>
            <a:r>
              <a:rPr lang="en-IN" sz="2000" dirty="0">
                <a:latin typeface="Times New Roman" panose="02020603050405020304" pitchFamily="18" charset="0"/>
                <a:cs typeface="Times New Roman" panose="02020603050405020304" pitchFamily="18" charset="0"/>
              </a:rPr>
              <a:t>Programming IDE (STM32CubeIDE, Arduino IDE)</a:t>
            </a:r>
          </a:p>
          <a:p>
            <a:pPr indent="-457200" algn="just">
              <a:lnSpc>
                <a:spcPct val="110000"/>
              </a:lnSpc>
              <a:spcBef>
                <a:spcPts val="0"/>
              </a:spcBef>
              <a:buSzPct val="100000"/>
              <a:buFont typeface="+mj-lt"/>
              <a:buAutoNum type="arabicPeriod"/>
            </a:pPr>
            <a:r>
              <a:rPr lang="en-IN" sz="2000" dirty="0">
                <a:latin typeface="Times New Roman" panose="02020603050405020304" pitchFamily="18" charset="0"/>
                <a:cs typeface="Times New Roman" panose="02020603050405020304" pitchFamily="18" charset="0"/>
              </a:rPr>
              <a:t>Embedded C/C++ or Micro python</a:t>
            </a:r>
          </a:p>
          <a:p>
            <a:pPr indent="-457200" algn="just">
              <a:lnSpc>
                <a:spcPct val="110000"/>
              </a:lnSpc>
              <a:spcBef>
                <a:spcPts val="0"/>
              </a:spcBef>
              <a:buSzPct val="100000"/>
              <a:buFont typeface="+mj-lt"/>
              <a:buAutoNum type="arabicPeriod"/>
            </a:pPr>
            <a:r>
              <a:rPr lang="en-IN" sz="2000" dirty="0">
                <a:latin typeface="Times New Roman" panose="02020603050405020304" pitchFamily="18" charset="0"/>
                <a:cs typeface="Times New Roman" panose="02020603050405020304" pitchFamily="18" charset="0"/>
              </a:rPr>
              <a:t>RFID Library</a:t>
            </a:r>
          </a:p>
          <a:p>
            <a:pPr indent="-457200" algn="just">
              <a:lnSpc>
                <a:spcPct val="110000"/>
              </a:lnSpc>
              <a:spcBef>
                <a:spcPts val="0"/>
              </a:spcBef>
              <a:buSzPct val="100000"/>
              <a:buFont typeface="+mj-lt"/>
              <a:buAutoNum type="arabicPeriod"/>
            </a:pPr>
            <a:r>
              <a:rPr lang="en-IN" sz="2000" dirty="0">
                <a:latin typeface="Times New Roman" panose="02020603050405020304" pitchFamily="18" charset="0"/>
                <a:cs typeface="Times New Roman" panose="02020603050405020304" pitchFamily="18" charset="0"/>
              </a:rPr>
              <a:t>Motor Control Library</a:t>
            </a:r>
          </a:p>
          <a:p>
            <a:pPr indent="-457200" algn="just">
              <a:lnSpc>
                <a:spcPct val="110000"/>
              </a:lnSpc>
              <a:spcBef>
                <a:spcPts val="0"/>
              </a:spcBef>
              <a:buSzPct val="100000"/>
              <a:buFont typeface="+mj-lt"/>
              <a:buAutoNum type="arabicPeriod"/>
            </a:pPr>
            <a:r>
              <a:rPr lang="en-IN" sz="2000" dirty="0">
                <a:latin typeface="Times New Roman" panose="02020603050405020304" pitchFamily="18" charset="0"/>
                <a:cs typeface="Times New Roman" panose="02020603050405020304" pitchFamily="18" charset="0"/>
              </a:rPr>
              <a:t>Sensor Libraries (Ultrasonic/IR)</a:t>
            </a:r>
          </a:p>
          <a:p>
            <a:pPr marL="0" indent="0" algn="just">
              <a:spcBef>
                <a:spcPts val="0"/>
              </a:spcBef>
              <a:buSzPct val="130000"/>
              <a:buNone/>
            </a:pPr>
            <a:endParaRPr lang="en-IN" sz="4000" dirty="0">
              <a:latin typeface="Times New Roman" panose="02020603050405020304" pitchFamily="18" charset="0"/>
              <a:cs typeface="Times New Roman" panose="02020603050405020304" pitchFamily="18" charset="0"/>
            </a:endParaRPr>
          </a:p>
          <a:p>
            <a:pPr marL="0" indent="0" algn="just">
              <a:spcBef>
                <a:spcPts val="0"/>
              </a:spcBef>
              <a:buSzPct val="130000"/>
              <a:buNone/>
            </a:pPr>
            <a:r>
              <a:rPr lang="en-IN" sz="2800" dirty="0">
                <a:latin typeface="Times New Roman" panose="02020603050405020304" pitchFamily="18" charset="0"/>
                <a:cs typeface="Times New Roman" panose="02020603050405020304" pitchFamily="18" charset="0"/>
              </a:rPr>
              <a:t>Mathematical Models:</a:t>
            </a:r>
          </a:p>
          <a:p>
            <a:pPr marL="0" indent="0" algn="just">
              <a:lnSpc>
                <a:spcPct val="110000"/>
              </a:lnSpc>
              <a:spcBef>
                <a:spcPts val="0"/>
              </a:spcBef>
              <a:buSzPct val="130000"/>
              <a:buNone/>
            </a:pPr>
            <a:endParaRPr lang="en-IN" sz="2000" dirty="0">
              <a:latin typeface="Times New Roman" panose="02020603050405020304" pitchFamily="18" charset="0"/>
              <a:cs typeface="Times New Roman" panose="02020603050405020304" pitchFamily="18" charset="0"/>
            </a:endParaRPr>
          </a:p>
          <a:p>
            <a:pPr indent="-457200" algn="just">
              <a:lnSpc>
                <a:spcPct val="110000"/>
              </a:lnSpc>
              <a:spcBef>
                <a:spcPts val="0"/>
              </a:spcBef>
              <a:buSzPct val="110000"/>
              <a:buFont typeface="+mj-lt"/>
              <a:buAutoNum type="arabicPeriod"/>
            </a:pPr>
            <a:r>
              <a:rPr lang="en-IN" sz="2000" dirty="0">
                <a:latin typeface="Times New Roman" panose="02020603050405020304" pitchFamily="18" charset="0"/>
                <a:cs typeface="Times New Roman" panose="02020603050405020304" pitchFamily="18" charset="0"/>
              </a:rPr>
              <a:t>PID Control Algorithm</a:t>
            </a:r>
          </a:p>
          <a:p>
            <a:pPr indent="-457200" algn="just">
              <a:lnSpc>
                <a:spcPct val="110000"/>
              </a:lnSpc>
              <a:spcBef>
                <a:spcPts val="0"/>
              </a:spcBef>
              <a:buSzPct val="110000"/>
              <a:buFont typeface="+mj-lt"/>
              <a:buAutoNum type="arabicPeriod"/>
            </a:pPr>
            <a:r>
              <a:rPr lang="en-IN" sz="2000" dirty="0">
                <a:latin typeface="Times New Roman" panose="02020603050405020304" pitchFamily="18" charset="0"/>
                <a:cs typeface="Times New Roman" panose="02020603050405020304" pitchFamily="18" charset="0"/>
              </a:rPr>
              <a:t>Path Planning Algorithms</a:t>
            </a:r>
          </a:p>
          <a:p>
            <a:pPr indent="-457200" algn="just">
              <a:lnSpc>
                <a:spcPct val="110000"/>
              </a:lnSpc>
              <a:spcBef>
                <a:spcPts val="0"/>
              </a:spcBef>
              <a:buSzPct val="110000"/>
              <a:buFont typeface="+mj-lt"/>
              <a:buAutoNum type="arabicPeriod"/>
            </a:pPr>
            <a:r>
              <a:rPr lang="en-IN" sz="2000" dirty="0">
                <a:latin typeface="Times New Roman" panose="02020603050405020304" pitchFamily="18" charset="0"/>
                <a:cs typeface="Times New Roman" panose="02020603050405020304" pitchFamily="18" charset="0"/>
              </a:rPr>
              <a:t>Distance Calculation</a:t>
            </a:r>
          </a:p>
          <a:p>
            <a:pPr indent="-457200" algn="just">
              <a:lnSpc>
                <a:spcPct val="110000"/>
              </a:lnSpc>
              <a:spcBef>
                <a:spcPts val="0"/>
              </a:spcBef>
              <a:buSzPct val="110000"/>
              <a:buFont typeface="+mj-lt"/>
              <a:buAutoNum type="arabicPeriod"/>
            </a:pPr>
            <a:r>
              <a:rPr lang="en-IN" sz="2000" dirty="0">
                <a:latin typeface="Times New Roman" panose="02020603050405020304" pitchFamily="18" charset="0"/>
                <a:cs typeface="Times New Roman" panose="02020603050405020304" pitchFamily="18" charset="0"/>
              </a:rPr>
              <a:t>Power Consumption Models</a:t>
            </a:r>
          </a:p>
        </p:txBody>
      </p:sp>
      <p:sp>
        <p:nvSpPr>
          <p:cNvPr id="3" name="Slide Number Placeholder 2">
            <a:extLst>
              <a:ext uri="{FF2B5EF4-FFF2-40B4-BE49-F238E27FC236}">
                <a16:creationId xmlns:a16="http://schemas.microsoft.com/office/drawing/2014/main" id="{1B7B5876-C713-EFF4-1B56-9F13924EBD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9</a:t>
            </a:fld>
            <a:endParaRPr lang="en-IN"/>
          </a:p>
        </p:txBody>
      </p:sp>
      <p:sp>
        <p:nvSpPr>
          <p:cNvPr id="4" name="Title 3">
            <a:extLst>
              <a:ext uri="{FF2B5EF4-FFF2-40B4-BE49-F238E27FC236}">
                <a16:creationId xmlns:a16="http://schemas.microsoft.com/office/drawing/2014/main" id="{CA21AA8E-1486-D280-61C0-12E16C87A162}"/>
              </a:ext>
            </a:extLst>
          </p:cNvPr>
          <p:cNvSpPr>
            <a:spLocks noGrp="1"/>
          </p:cNvSpPr>
          <p:nvPr>
            <p:ph type="title"/>
          </p:nvPr>
        </p:nvSpPr>
        <p:spPr/>
        <p:txBody>
          <a:bodyPr/>
          <a:lstStyle/>
          <a:p>
            <a:r>
              <a:rPr lang="en-US" sz="3600" i="1" dirty="0">
                <a:solidFill>
                  <a:srgbClr val="C00000"/>
                </a:solidFill>
              </a:rPr>
              <a:t>Pertinent information</a:t>
            </a:r>
            <a:endParaRPr lang="en-IN" sz="3600" dirty="0"/>
          </a:p>
        </p:txBody>
      </p:sp>
    </p:spTree>
    <p:extLst>
      <p:ext uri="{BB962C8B-B14F-4D97-AF65-F5344CB8AC3E}">
        <p14:creationId xmlns:p14="http://schemas.microsoft.com/office/powerpoint/2010/main" val="3280157371"/>
      </p:ext>
    </p:extLst>
  </p:cSld>
  <p:clrMapOvr>
    <a:masterClrMapping/>
  </p:clrMapOvr>
</p:sld>
</file>

<file path=ppt/theme/theme1.xml><?xml version="1.0" encoding="utf-8"?>
<a:theme xmlns:a="http://schemas.openxmlformats.org/drawingml/2006/main" name="Theme1">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TotalTime>
  <Words>3823</Words>
  <Application>Microsoft Office PowerPoint</Application>
  <PresentationFormat>On-screen Show (4:3)</PresentationFormat>
  <Paragraphs>670</Paragraphs>
  <Slides>70</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Cambria Math</vt:lpstr>
      <vt:lpstr>Courier New</vt:lpstr>
      <vt:lpstr>Times New Roman</vt:lpstr>
      <vt:lpstr>Wingdings</vt:lpstr>
      <vt:lpstr>Theme1</vt:lpstr>
      <vt:lpstr>NextGenCart: Shopping Made Smart and Simple</vt:lpstr>
      <vt:lpstr>Contents</vt:lpstr>
      <vt:lpstr>Contents</vt:lpstr>
      <vt:lpstr>The VDI2206 Process</vt:lpstr>
      <vt:lpstr>Requirements collection &amp; Writing Specifications Research for User Needs</vt:lpstr>
      <vt:lpstr>Problem statement</vt:lpstr>
      <vt:lpstr>Pertinent information</vt:lpstr>
      <vt:lpstr>Pertinent information</vt:lpstr>
      <vt:lpstr>Pertinent information</vt:lpstr>
      <vt:lpstr>Literature survey/review</vt:lpstr>
      <vt:lpstr>Literature survey/review</vt:lpstr>
      <vt:lpstr>Questionnaire for stakeholders</vt:lpstr>
      <vt:lpstr>Questionnaire for stakeholders</vt:lpstr>
      <vt:lpstr>Questionnaire for stakeholders</vt:lpstr>
      <vt:lpstr>Problem analysis</vt:lpstr>
      <vt:lpstr>Problem analysis</vt:lpstr>
      <vt:lpstr>Requirements</vt:lpstr>
      <vt:lpstr>Requirements</vt:lpstr>
      <vt:lpstr>Requirements</vt:lpstr>
      <vt:lpstr>Requirements</vt:lpstr>
      <vt:lpstr>Requirements</vt:lpstr>
      <vt:lpstr>Use case scenarios</vt:lpstr>
      <vt:lpstr>Specifications/Functions</vt:lpstr>
      <vt:lpstr>MATLAB Requirement tool box</vt:lpstr>
      <vt:lpstr>MATLAB Requirement tool box</vt:lpstr>
      <vt:lpstr>MATLAB Requirement tool box</vt:lpstr>
      <vt:lpstr>System design Defining the architecture and interfaces</vt:lpstr>
      <vt:lpstr>Analysis of Existing Products</vt:lpstr>
      <vt:lpstr>Analysis of Existing Products</vt:lpstr>
      <vt:lpstr>Analysis of Existing Products</vt:lpstr>
      <vt:lpstr>Analysis of Existing Products</vt:lpstr>
      <vt:lpstr>Analysis of Existing Products</vt:lpstr>
      <vt:lpstr>Analysis of Existing Products</vt:lpstr>
      <vt:lpstr>Analysis of Existing Products</vt:lpstr>
      <vt:lpstr>Analysis of Existing Products</vt:lpstr>
      <vt:lpstr>Analysis of Existing Products</vt:lpstr>
      <vt:lpstr>Identification of Similarities &amp; differences of functionalities</vt:lpstr>
      <vt:lpstr>Identification of Similarities &amp; differences of functionalities</vt:lpstr>
      <vt:lpstr>Identification of Similarities &amp; differences of entities</vt:lpstr>
      <vt:lpstr>Conceptual design</vt:lpstr>
      <vt:lpstr>Function tree</vt:lpstr>
      <vt:lpstr>FBS Model</vt:lpstr>
      <vt:lpstr>Multidisciplinary Product Decomposition and Structure Analysis</vt:lpstr>
      <vt:lpstr>Multidisciplinary Product Decomposition and Structure Analysis</vt:lpstr>
      <vt:lpstr>Product Architecture</vt:lpstr>
      <vt:lpstr>Product Architecture</vt:lpstr>
      <vt:lpstr>Modelling &amp; Simulation</vt:lpstr>
      <vt:lpstr>Virtual model</vt:lpstr>
      <vt:lpstr>Virtual model</vt:lpstr>
      <vt:lpstr>Mathematical model</vt:lpstr>
      <vt:lpstr>Mathematical model</vt:lpstr>
      <vt:lpstr>Mathematical model</vt:lpstr>
      <vt:lpstr>Simulation</vt:lpstr>
      <vt:lpstr>Components Design Domain specific design</vt:lpstr>
      <vt:lpstr>Mechanical Design</vt:lpstr>
      <vt:lpstr>Mechanical Design</vt:lpstr>
      <vt:lpstr>Control system design</vt:lpstr>
      <vt:lpstr>Software design</vt:lpstr>
      <vt:lpstr>Electrical design</vt:lpstr>
      <vt:lpstr>Electrical design</vt:lpstr>
      <vt:lpstr>Electronics design </vt:lpstr>
      <vt:lpstr>Prototype Realizing solutions</vt:lpstr>
      <vt:lpstr>PowerPoint Presentation</vt:lpstr>
      <vt:lpstr>Testing Seeking feedback</vt:lpstr>
      <vt:lpstr>User feedback on prototype</vt:lpstr>
      <vt:lpstr>NPS Score</vt:lpstr>
      <vt:lpstr>Verification &amp; Validation</vt:lpstr>
      <vt:lpstr>Verification &amp; Validation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 1 (Problem Analysis &amp; Requirements listing) Title of the Project</dc:title>
  <dc:creator>prashant udapudi</dc:creator>
  <cp:lastModifiedBy>Om Panjagall</cp:lastModifiedBy>
  <cp:revision>17</cp:revision>
  <dcterms:created xsi:type="dcterms:W3CDTF">2022-10-19T10:10:36Z</dcterms:created>
  <dcterms:modified xsi:type="dcterms:W3CDTF">2025-02-02T14:57:18Z</dcterms:modified>
</cp:coreProperties>
</file>